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60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87" r:id="rId19"/>
    <p:sldId id="388" r:id="rId20"/>
    <p:sldId id="393" r:id="rId21"/>
    <p:sldId id="389" r:id="rId22"/>
    <p:sldId id="390" r:id="rId23"/>
    <p:sldId id="391" r:id="rId24"/>
    <p:sldId id="392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62" r:id="rId35"/>
    <p:sldId id="361" r:id="rId36"/>
    <p:sldId id="394" r:id="rId37"/>
    <p:sldId id="395" r:id="rId38"/>
    <p:sldId id="397" r:id="rId3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Agency FB" panose="020B0503020202020204" pitchFamily="34" charset="0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A1"/>
    <a:srgbClr val="59AA30"/>
    <a:srgbClr val="7DA62C"/>
    <a:srgbClr val="9ACB3C"/>
    <a:srgbClr val="1CA88D"/>
    <a:srgbClr val="16846F"/>
    <a:srgbClr val="0A3488"/>
    <a:srgbClr val="093182"/>
    <a:srgbClr val="9ACA3C"/>
    <a:srgbClr val="045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3" autoAdjust="0"/>
    <p:restoredTop sz="94660"/>
  </p:normalViewPr>
  <p:slideViewPr>
    <p:cSldViewPr>
      <p:cViewPr varScale="1">
        <p:scale>
          <a:sx n="97" d="100"/>
          <a:sy n="97" d="100"/>
        </p:scale>
        <p:origin x="-102" y="-324"/>
      </p:cViewPr>
      <p:guideLst>
        <p:guide orient="horz" pos="2160"/>
        <p:guide orient="horz" pos="1117"/>
        <p:guide orient="horz" pos="1253"/>
        <p:guide orient="horz" pos="2523"/>
        <p:guide orient="horz" pos="799"/>
        <p:guide pos="2880"/>
        <p:guide pos="2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07 </a:t>
            </a:r>
            <a:r>
              <a:rPr lang="ko-KR" altLang="en-US" sz="1000" dirty="0" smtClean="0"/>
              <a:t>진짜 문제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목표 트리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마인드맵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2116" y="234787"/>
            <a:ext cx="936104" cy="852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김대수 지음</a:t>
              </a:r>
              <a:endParaRPr lang="ko-KR" altLang="en-US" sz="1400" b="1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 smtClean="0">
                    <a:latin typeface="+mj-lt"/>
                    <a:ea typeface="+mn-ea"/>
                    <a:cs typeface="+mn-cs"/>
                  </a:rPr>
                  <a:t>창의공학설계</a:t>
                </a:r>
                <a:endParaRPr lang="ko-KR" altLang="en-US" sz="6000" b="1" kern="1200" spc="-500" dirty="0"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700808"/>
            <a:ext cx="7858704" cy="1079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경포 해수욕장의 모래알 세기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6805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지난여름 강릉 경포해수욕장의 모래의 개수를 세어보았더니 모두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30</a:t>
            </a:r>
            <a:r>
              <a:rPr lang="ko-KR" altLang="en-US" dirty="0" err="1"/>
              <a:t>승개</a:t>
            </a:r>
            <a:r>
              <a:rPr lang="ko-KR" altLang="en-US" dirty="0"/>
              <a:t> 정도였다</a:t>
            </a:r>
            <a:r>
              <a:rPr lang="en-US" altLang="ko-KR" dirty="0"/>
              <a:t>. </a:t>
            </a:r>
            <a:r>
              <a:rPr lang="ko-KR" altLang="en-US" dirty="0"/>
              <a:t>다른 사람들에게 그 개수를 이야기했더니 모두들 “에이</a:t>
            </a:r>
            <a:r>
              <a:rPr lang="en-US" altLang="ko-KR" dirty="0"/>
              <a:t>~</a:t>
            </a:r>
            <a:r>
              <a:rPr lang="ko-KR" altLang="en-US" dirty="0"/>
              <a:t>엉터리”라고 말하면서도 합리적으로 </a:t>
            </a:r>
            <a:r>
              <a:rPr lang="ko-KR" altLang="en-US" spc="-150" dirty="0"/>
              <a:t>반박하지는 못했는데 그 이유는 무엇일까</a:t>
            </a:r>
            <a:r>
              <a:rPr lang="en-US" altLang="ko-KR" spc="-150" dirty="0" smtClean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경포해수욕장에 있는 모래의 개수가 </a:t>
            </a:r>
            <a:r>
              <a:rPr lang="en-US" altLang="ko-KR" dirty="0"/>
              <a:t>10</a:t>
            </a:r>
            <a:r>
              <a:rPr lang="ko-KR" altLang="en-US" dirty="0"/>
              <a:t>의 </a:t>
            </a:r>
            <a:r>
              <a:rPr lang="en-US" altLang="ko-KR" dirty="0"/>
              <a:t>30</a:t>
            </a:r>
            <a:r>
              <a:rPr lang="ko-KR" altLang="en-US" dirty="0" err="1"/>
              <a:t>승개가</a:t>
            </a:r>
            <a:r>
              <a:rPr lang="ko-KR" altLang="en-US" dirty="0"/>
              <a:t> 아니라는 심증은 들지만</a:t>
            </a:r>
            <a:r>
              <a:rPr lang="en-US" altLang="ko-KR" dirty="0"/>
              <a:t>, </a:t>
            </a:r>
            <a:r>
              <a:rPr lang="ko-KR" altLang="en-US" dirty="0"/>
              <a:t>그 사람의 주장이 옳지 않음을 밝히기 위해서는 모래의 개수를 세어 보아야 한다</a:t>
            </a:r>
            <a:r>
              <a:rPr lang="en-US" altLang="ko-KR" dirty="0"/>
              <a:t>. </a:t>
            </a:r>
            <a:r>
              <a:rPr lang="ko-KR" altLang="en-US" dirty="0"/>
              <a:t>그러나 실제로 그것을 모두 세어서 입증할 수 없는 형편이므로 합리적으로 반박할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 descr="C:\Users\Administrator\Desktop\창의공학설계(최종)-224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/>
          <a:stretch/>
        </p:blipFill>
        <p:spPr bwMode="auto">
          <a:xfrm>
            <a:off x="2312800" y="2969990"/>
            <a:ext cx="4275424" cy="18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창의공학설계(최종)-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64688"/>
            <a:ext cx="3168352" cy="156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745744" y="1700808"/>
            <a:ext cx="7786696" cy="1944216"/>
          </a:xfrm>
          <a:prstGeom prst="roundRect">
            <a:avLst>
              <a:gd name="adj" fmla="val 100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뛰는 학생 나는 교수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46449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/>
              <a:t>복학생 </a:t>
            </a:r>
            <a:r>
              <a:rPr lang="en-US" altLang="ko-KR" dirty="0"/>
              <a:t>3</a:t>
            </a:r>
            <a:r>
              <a:rPr lang="ko-KR" altLang="en-US" dirty="0"/>
              <a:t>명이 중간고사 전날 술에 취해 늦잠을 잤다</a:t>
            </a:r>
            <a:r>
              <a:rPr lang="en-US" altLang="ko-KR" dirty="0"/>
              <a:t>. </a:t>
            </a:r>
            <a:r>
              <a:rPr lang="ko-KR" altLang="en-US" dirty="0"/>
              <a:t>뒤늦게 학교에 가서 담당교수에게 거짓말을 하며 사정을 했다</a:t>
            </a:r>
            <a:r>
              <a:rPr lang="en-US" altLang="ko-KR" dirty="0"/>
              <a:t>. </a:t>
            </a:r>
            <a:r>
              <a:rPr lang="ko-KR" altLang="en-US" dirty="0"/>
              <a:t>“교수님</a:t>
            </a:r>
            <a:r>
              <a:rPr lang="en-US" altLang="ko-KR" dirty="0"/>
              <a:t>, </a:t>
            </a:r>
            <a:r>
              <a:rPr lang="ko-KR" altLang="en-US" dirty="0"/>
              <a:t>저희가 연구실 선배 결혼식에 갔다 오던 중 자동차 타이어에 펑크가 나서 근처 카센터에서 수리하고 오는 바람에 지각했으니 한 번만 기회를 주십시오</a:t>
            </a:r>
            <a:r>
              <a:rPr lang="en-US" altLang="ko-KR" dirty="0"/>
              <a:t>.”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/>
              <a:t>교수는 다음 날 재시험을 보게 했다</a:t>
            </a:r>
            <a:r>
              <a:rPr lang="en-US" altLang="ko-KR" dirty="0"/>
              <a:t>. </a:t>
            </a:r>
            <a:r>
              <a:rPr lang="ko-KR" altLang="en-US" dirty="0"/>
              <a:t>평소에 정직함을 매우 강조하는 교수는 두 문제를 출제하였는데 어떤 문제일까요</a:t>
            </a:r>
            <a:r>
              <a:rPr lang="en-US" altLang="ko-KR" dirty="0" smtClean="0"/>
              <a:t>?</a:t>
            </a:r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앞에서 볼 때 자동차의 어느 쪽 타이어가 펑크 났나</a:t>
            </a:r>
            <a:r>
              <a:rPr lang="en-US" altLang="ko-KR" dirty="0"/>
              <a:t>? (20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ko-KR" altLang="en-US" dirty="0"/>
              <a:t>① 앞 왼쪽 ② 앞 오른쪽 ③ 뒤 왼쪽 ④ 뒤 오른쪽</a:t>
            </a:r>
          </a:p>
          <a:p>
            <a:pPr marL="0" indent="0" fontAlgn="base" latinLnBrk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펑크를 때운 카센터의 개략 위치나 상호를 쓰시오</a:t>
            </a:r>
            <a:r>
              <a:rPr lang="en-US" altLang="ko-KR" dirty="0"/>
              <a:t>. (80</a:t>
            </a:r>
            <a:r>
              <a:rPr lang="ko-KR" altLang="en-US" dirty="0"/>
              <a:t>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합리적인 설계 방법론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 err="1"/>
              <a:t>어피니티</a:t>
            </a:r>
            <a:r>
              <a:rPr lang="ko-KR" altLang="en-US" dirty="0"/>
              <a:t> 다이어그램</a:t>
            </a:r>
            <a:r>
              <a:rPr lang="en-US" altLang="ko-KR" dirty="0"/>
              <a:t>(Affinity diagram, </a:t>
            </a:r>
            <a:r>
              <a:rPr lang="ko-KR" altLang="en-US" dirty="0"/>
              <a:t>친화도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일본 </a:t>
            </a:r>
            <a:r>
              <a:rPr lang="ko-KR" altLang="en-US" dirty="0" err="1"/>
              <a:t>카와키타</a:t>
            </a:r>
            <a:r>
              <a:rPr lang="ko-KR" altLang="en-US" dirty="0"/>
              <a:t> 지로</a:t>
            </a:r>
            <a:r>
              <a:rPr lang="en-US" altLang="ko-KR" dirty="0"/>
              <a:t>(</a:t>
            </a:r>
            <a:r>
              <a:rPr lang="en-US" altLang="ko-KR" dirty="0" err="1"/>
              <a:t>Kawakita</a:t>
            </a:r>
            <a:r>
              <a:rPr lang="en-US" altLang="ko-KR" dirty="0"/>
              <a:t> Jiro, KJ)</a:t>
            </a:r>
            <a:r>
              <a:rPr lang="ko-KR" altLang="en-US" dirty="0"/>
              <a:t>가 개발한 방법론</a:t>
            </a:r>
          </a:p>
          <a:p>
            <a:pPr fontAlgn="base"/>
            <a:r>
              <a:rPr lang="ko-KR" altLang="en-US" dirty="0" smtClean="0"/>
              <a:t>데이터의 </a:t>
            </a:r>
            <a:r>
              <a:rPr lang="ko-KR" altLang="en-US" dirty="0"/>
              <a:t>연관성 등에 따라 데이터를 구조화해 가는 기법</a:t>
            </a:r>
          </a:p>
          <a:p>
            <a:pPr fontAlgn="base"/>
            <a:r>
              <a:rPr lang="ko-KR" altLang="en-US" dirty="0" smtClean="0"/>
              <a:t>다양한 </a:t>
            </a:r>
            <a:r>
              <a:rPr lang="ko-KR" altLang="en-US" dirty="0"/>
              <a:t>아이디어나 정보를 연관성 그룹으로 분류하고 파악</a:t>
            </a:r>
          </a:p>
          <a:p>
            <a:pPr fontAlgn="base"/>
            <a:r>
              <a:rPr lang="ko-KR" altLang="en-US" dirty="0" smtClean="0"/>
              <a:t>아이디어와 </a:t>
            </a:r>
            <a:r>
              <a:rPr lang="ko-KR" altLang="en-US" dirty="0"/>
              <a:t>데이터를 조직화하는 비즈니스 도구</a:t>
            </a:r>
          </a:p>
          <a:p>
            <a:pPr fontAlgn="base"/>
            <a:r>
              <a:rPr lang="en-US" altLang="ko-KR" dirty="0" smtClean="0"/>
              <a:t>KJ </a:t>
            </a:r>
            <a:r>
              <a:rPr lang="ko-KR" altLang="en-US" dirty="0"/>
              <a:t>방법이라고도 불림</a:t>
            </a:r>
          </a:p>
          <a:p>
            <a:pPr fontAlgn="base"/>
            <a:r>
              <a:rPr lang="ko-KR" altLang="en-US" dirty="0" smtClean="0"/>
              <a:t>생성된 </a:t>
            </a:r>
            <a:r>
              <a:rPr lang="ko-KR" altLang="en-US" dirty="0"/>
              <a:t>다양한 아이디어들을 그룹으로 분류할 때 쓰임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어피니티</a:t>
            </a:r>
            <a:r>
              <a:rPr lang="ko-KR" altLang="en-US" dirty="0"/>
              <a:t> 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아이디어 조직화 과정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① 각 </a:t>
            </a:r>
            <a:r>
              <a:rPr lang="ko-KR" altLang="en-US" spc="-150" dirty="0"/>
              <a:t>아이디어를</a:t>
            </a:r>
            <a:r>
              <a:rPr lang="ko-KR" altLang="en-US" dirty="0"/>
              <a:t> 카드나 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노트에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기록한다</a:t>
            </a:r>
            <a:r>
              <a:rPr lang="en-US" altLang="ko-KR" dirty="0" smtClean="0"/>
              <a:t>.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ko-KR" altLang="en-US" dirty="0"/>
              <a:t>② 관련이 있는 </a:t>
            </a:r>
            <a:r>
              <a:rPr lang="ko-KR" altLang="en-US" spc="-150" dirty="0" smtClean="0"/>
              <a:t>아이디어</a:t>
            </a:r>
            <a:endParaRPr lang="en-US" altLang="ko-KR" spc="-150" dirty="0" smtClean="0"/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들을 살펴본다</a:t>
            </a:r>
            <a:r>
              <a:rPr lang="en-US" altLang="ko-KR" dirty="0" smtClean="0"/>
              <a:t>.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ko-KR" altLang="en-US" dirty="0"/>
              <a:t>③ 모든 카드를 몇 개의 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그룹으로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묶는다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7장\그림7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1428736"/>
            <a:ext cx="45197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istrator\Desktop\창의공학설계\창의공학설계_그림파일\7장\그림7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3500438"/>
            <a:ext cx="465597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00728" y="1304624"/>
            <a:ext cx="4447736" cy="1934104"/>
          </a:xfrm>
          <a:prstGeom prst="roundRect">
            <a:avLst>
              <a:gd name="adj" fmla="val 677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83968" y="3491176"/>
            <a:ext cx="4447736" cy="2366152"/>
          </a:xfrm>
          <a:prstGeom prst="roundRect">
            <a:avLst>
              <a:gd name="adj" fmla="val 5389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어피니티</a:t>
            </a:r>
            <a:r>
              <a:rPr lang="ko-KR" altLang="en-US" dirty="0"/>
              <a:t> 다이어그램의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간단한 </a:t>
            </a:r>
            <a:r>
              <a:rPr lang="ko-KR" altLang="en-US" dirty="0"/>
              <a:t>분석 기법을 이용하여 사용자의 관점에서 현상을 분석</a:t>
            </a:r>
          </a:p>
          <a:p>
            <a:pPr fontAlgn="base"/>
            <a:r>
              <a:rPr lang="ko-KR" altLang="en-US" dirty="0" smtClean="0"/>
              <a:t>현상으로부터 </a:t>
            </a:r>
            <a:r>
              <a:rPr lang="ko-KR" altLang="en-US" dirty="0"/>
              <a:t>규칙을 찾아낼 수 있는 유용한 분석 방법</a:t>
            </a:r>
          </a:p>
          <a:p>
            <a:pPr fontAlgn="base"/>
            <a:r>
              <a:rPr lang="ko-KR" altLang="en-US" dirty="0" smtClean="0"/>
              <a:t>생성된 </a:t>
            </a:r>
            <a:r>
              <a:rPr lang="ko-KR" altLang="en-US" dirty="0"/>
              <a:t>아이디어들을 몇 개의 그룹으로 분류하는 소프트웨어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7장\그림7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3779837" cy="34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목표 트리</a:t>
            </a:r>
            <a:r>
              <a:rPr lang="en-US" altLang="ko-KR" dirty="0"/>
              <a:t>(object tree)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현재 </a:t>
            </a:r>
            <a:r>
              <a:rPr lang="ko-KR" altLang="en-US" dirty="0"/>
              <a:t>상태에서 앞으로 개선되어야 할 특성이 목표임</a:t>
            </a:r>
          </a:p>
          <a:p>
            <a:pPr fontAlgn="base"/>
            <a:r>
              <a:rPr lang="ko-KR" altLang="en-US" dirty="0" smtClean="0"/>
              <a:t>체계적인 </a:t>
            </a:r>
            <a:r>
              <a:rPr lang="ko-KR" altLang="en-US" dirty="0"/>
              <a:t>접근 방법으로 계층적 다이어그램으로 정리하는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fontAlgn="base">
              <a:buNone/>
            </a:pPr>
            <a:endParaRPr lang="ko-KR" altLang="en-US" dirty="0"/>
          </a:p>
          <a:p>
            <a:pPr fontAlgn="base"/>
            <a:r>
              <a:rPr lang="ko-KR" altLang="en-US" dirty="0" smtClean="0"/>
              <a:t>문제해결 </a:t>
            </a:r>
            <a:r>
              <a:rPr lang="ko-KR" altLang="en-US" dirty="0"/>
              <a:t>목표는 지속적으로 재정의되고 구체화되어야 함</a:t>
            </a:r>
          </a:p>
          <a:p>
            <a:pPr marL="342000" indent="0" fontAlgn="base">
              <a:buNone/>
            </a:pPr>
            <a:r>
              <a:rPr lang="ko-KR" altLang="en-US" dirty="0" smtClean="0"/>
              <a:t>요구사항 </a:t>
            </a:r>
            <a:r>
              <a:rPr lang="ko-KR" altLang="en-US" dirty="0"/>
              <a:t>또는 설계 목표들의 리스트 구성</a:t>
            </a:r>
          </a:p>
          <a:p>
            <a:pPr marL="342000" indent="0" fontAlgn="base">
              <a:buNone/>
            </a:pPr>
            <a:r>
              <a:rPr lang="ko-KR" altLang="en-US" dirty="0" smtClean="0"/>
              <a:t>유사한 </a:t>
            </a:r>
            <a:r>
              <a:rPr lang="ko-KR" altLang="en-US" dirty="0"/>
              <a:t>설계 목표를 그룹화하여 </a:t>
            </a:r>
            <a:r>
              <a:rPr lang="ko-KR" altLang="en-US" dirty="0" err="1"/>
              <a:t>어피니티</a:t>
            </a:r>
            <a:r>
              <a:rPr lang="ko-KR" altLang="en-US" dirty="0"/>
              <a:t> 다이어그램을 만들기</a:t>
            </a:r>
          </a:p>
          <a:p>
            <a:pPr marL="342000" indent="0" fontAlgn="base">
              <a:buNone/>
            </a:pPr>
            <a:r>
              <a:rPr lang="ko-KR" altLang="en-US" dirty="0" smtClean="0"/>
              <a:t>계층적 </a:t>
            </a:r>
            <a:r>
              <a:rPr lang="ko-KR" altLang="en-US" dirty="0"/>
              <a:t>구조로 목표를 정리한 도표 ⇨ 목표 </a:t>
            </a:r>
            <a:r>
              <a:rPr lang="ko-KR" altLang="en-US" dirty="0" smtClean="0"/>
              <a:t>트리 </a:t>
            </a:r>
            <a:endParaRPr lang="en-US" altLang="ko-KR" dirty="0" smtClean="0"/>
          </a:p>
          <a:p>
            <a:pPr marL="342000" indent="0" fontAlgn="base">
              <a:buNone/>
            </a:pPr>
            <a:endParaRPr lang="ko-KR" altLang="en-US" dirty="0"/>
          </a:p>
          <a:p>
            <a:pPr fontAlgn="base"/>
            <a:r>
              <a:rPr lang="ko-KR" altLang="en-US" dirty="0" smtClean="0"/>
              <a:t>애매한 </a:t>
            </a:r>
            <a:r>
              <a:rPr lang="ko-KR" altLang="en-US" dirty="0"/>
              <a:t>표현을 요구사항에 맞춰 더 구체적으로 변환시키는 방법</a:t>
            </a:r>
          </a:p>
          <a:p>
            <a:pPr marL="0" indent="0" fontAlgn="base">
              <a:buNone/>
            </a:pPr>
            <a:r>
              <a:rPr lang="ko-KR" altLang="en-US" dirty="0" smtClean="0"/>
              <a:t>         </a:t>
            </a:r>
            <a:r>
              <a:rPr lang="en-US" altLang="ko-KR" dirty="0" smtClean="0"/>
              <a:t>‘</a:t>
            </a:r>
            <a:r>
              <a:rPr lang="ko-KR" altLang="en-US" dirty="0"/>
              <a:t>매우 좋은 냉장고’ → </a:t>
            </a:r>
            <a:r>
              <a:rPr lang="en-US" altLang="ko-KR" dirty="0"/>
              <a:t>'</a:t>
            </a:r>
            <a:r>
              <a:rPr lang="ko-KR" altLang="en-US" dirty="0"/>
              <a:t>편의성 등의 기능을 갖춘 냉장고</a:t>
            </a:r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42976" y="4285809"/>
            <a:ext cx="428628" cy="336858"/>
            <a:chOff x="1696260" y="6103758"/>
            <a:chExt cx="389850" cy="339008"/>
          </a:xfrm>
        </p:grpSpPr>
        <p:sp>
          <p:nvSpPr>
            <p:cNvPr id="6" name="타원 5"/>
            <p:cNvSpPr/>
            <p:nvPr/>
          </p:nvSpPr>
          <p:spPr>
            <a:xfrm>
              <a:off x="1702723" y="6103758"/>
              <a:ext cx="288032" cy="2880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6260" y="610421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</a:rPr>
                <a:t>예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목표 트리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목표 리스트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문장과 요구사항 검토한 후에 시작</a:t>
            </a:r>
          </a:p>
          <a:p>
            <a:pPr fontAlgn="base"/>
            <a:r>
              <a:rPr lang="ko-KR" altLang="en-US" dirty="0" smtClean="0"/>
              <a:t>추가로 </a:t>
            </a:r>
            <a:r>
              <a:rPr lang="ko-KR" altLang="en-US" dirty="0" err="1"/>
              <a:t>제한점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구현 등도 살핌</a:t>
            </a:r>
          </a:p>
          <a:p>
            <a:pPr fontAlgn="base"/>
            <a:r>
              <a:rPr lang="ko-KR" altLang="en-US" dirty="0" smtClean="0"/>
              <a:t>목표 </a:t>
            </a:r>
            <a:r>
              <a:rPr lang="ko-KR" altLang="en-US" dirty="0"/>
              <a:t>리스트의 개수 제한은 없음</a:t>
            </a:r>
          </a:p>
          <a:p>
            <a:pPr fontAlgn="base"/>
            <a:r>
              <a:rPr lang="ko-KR" altLang="en-US" dirty="0" smtClean="0"/>
              <a:t>토론을 </a:t>
            </a:r>
            <a:r>
              <a:rPr lang="ko-KR" altLang="en-US" dirty="0"/>
              <a:t>통해 유사한 내용끼리 모음</a:t>
            </a:r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7장\그림7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2998788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트리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8136904" cy="576064"/>
          </a:xfrm>
        </p:spPr>
        <p:txBody>
          <a:bodyPr>
            <a:noAutofit/>
          </a:bodyPr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spc="-150" dirty="0"/>
              <a:t>설계 목표들을 우선 수준과 낮은 수준의 집합으로 순서화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어피니티</a:t>
            </a:r>
            <a:r>
              <a:rPr lang="ko-KR" altLang="en-US" dirty="0" smtClean="0"/>
              <a:t> </a:t>
            </a:r>
            <a:r>
              <a:rPr lang="ko-KR" altLang="en-US" dirty="0"/>
              <a:t>다이어그램 이용하여 리스트 그룹화</a:t>
            </a:r>
          </a:p>
          <a:p>
            <a:pPr fontAlgn="base"/>
            <a:r>
              <a:rPr lang="ko-KR" altLang="en-US" dirty="0" smtClean="0"/>
              <a:t>우선순위 </a:t>
            </a:r>
            <a:r>
              <a:rPr lang="ko-KR" altLang="en-US" dirty="0"/>
              <a:t>높은 것은 위에 배치</a:t>
            </a:r>
          </a:p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목표 </a:t>
            </a:r>
            <a:r>
              <a:rPr lang="ko-KR" altLang="en-US" dirty="0" err="1"/>
              <a:t>포스트잇</a:t>
            </a:r>
            <a:r>
              <a:rPr lang="ko-KR" altLang="en-US" dirty="0"/>
              <a:t> 종이에 옮겨 적기</a:t>
            </a:r>
          </a:p>
          <a:p>
            <a:pPr fontAlgn="base"/>
            <a:r>
              <a:rPr lang="ko-KR" altLang="en-US" dirty="0" smtClean="0"/>
              <a:t>첫 </a:t>
            </a:r>
            <a:r>
              <a:rPr lang="ko-KR" altLang="en-US" dirty="0"/>
              <a:t>번째 종이를 보드에 붙임</a:t>
            </a:r>
          </a:p>
          <a:p>
            <a:pPr fontAlgn="base"/>
            <a:r>
              <a:rPr lang="ko-KR" altLang="en-US" dirty="0" smtClean="0"/>
              <a:t>첫 </a:t>
            </a:r>
            <a:r>
              <a:rPr lang="ko-KR" altLang="en-US" dirty="0"/>
              <a:t>번째 종이와 내용이 비슷한 종이는 </a:t>
            </a:r>
            <a:r>
              <a:rPr lang="ko-KR" altLang="en-US" dirty="0" smtClean="0"/>
              <a:t>바로 </a:t>
            </a:r>
            <a:r>
              <a:rPr lang="ko-KR" altLang="en-US" dirty="0"/>
              <a:t>밑에 두기</a:t>
            </a:r>
          </a:p>
          <a:p>
            <a:pPr fontAlgn="base"/>
            <a:r>
              <a:rPr lang="ko-KR" altLang="en-US" dirty="0" smtClean="0"/>
              <a:t>첫 </a:t>
            </a:r>
            <a:r>
              <a:rPr lang="ko-KR" altLang="en-US" dirty="0"/>
              <a:t>번째 종이와 내용이 다른 종이는 </a:t>
            </a:r>
            <a:r>
              <a:rPr lang="ko-KR" altLang="en-US" dirty="0" smtClean="0"/>
              <a:t>새로운 </a:t>
            </a:r>
            <a:r>
              <a:rPr lang="ko-KR" altLang="en-US" dirty="0"/>
              <a:t>열</a:t>
            </a:r>
            <a:r>
              <a:rPr lang="en-US" altLang="ko-KR" dirty="0"/>
              <a:t>(column)</a:t>
            </a:r>
            <a:r>
              <a:rPr lang="ko-KR" altLang="en-US" dirty="0"/>
              <a:t>에 놓음</a:t>
            </a:r>
          </a:p>
          <a:p>
            <a:pPr fontAlgn="base"/>
            <a:r>
              <a:rPr lang="ko-KR" altLang="en-US" dirty="0" smtClean="0"/>
              <a:t>이와 </a:t>
            </a:r>
            <a:r>
              <a:rPr lang="ko-KR" altLang="en-US" dirty="0"/>
              <a:t>같은 방법으로 정돈된 요구사항 리스트 얻음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7장\그림7-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" b="13839"/>
          <a:stretch/>
        </p:blipFill>
        <p:spPr bwMode="auto">
          <a:xfrm>
            <a:off x="2531796" y="4162706"/>
            <a:ext cx="3035300" cy="205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81608" y="4149080"/>
            <a:ext cx="12218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/>
              <a:t>정돈된 요구사항</a:t>
            </a:r>
            <a:endParaRPr lang="en-US" altLang="ko-KR" sz="1100" dirty="0" smtClean="0"/>
          </a:p>
          <a:p>
            <a:pPr algn="r"/>
            <a:r>
              <a:rPr lang="ko-KR" altLang="en-US" sz="1100" dirty="0" smtClean="0"/>
              <a:t>리스트들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트리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목표 </a:t>
            </a:r>
            <a:r>
              <a:rPr lang="ko-KR" altLang="en-US" dirty="0" err="1"/>
              <a:t>트리를</a:t>
            </a:r>
            <a:r>
              <a:rPr lang="ko-KR" altLang="en-US" dirty="0"/>
              <a:t> 차례로 그려나가기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그룹화된 </a:t>
            </a:r>
            <a:r>
              <a:rPr lang="ko-KR" altLang="en-US" dirty="0"/>
              <a:t>리스트를 바탕으로 목표 트리 그리기</a:t>
            </a:r>
          </a:p>
          <a:p>
            <a:pPr fontAlgn="base"/>
            <a:r>
              <a:rPr lang="ko-KR" altLang="en-US" dirty="0" smtClean="0"/>
              <a:t>포괄적인 </a:t>
            </a:r>
            <a:r>
              <a:rPr lang="ko-KR" altLang="en-US" dirty="0"/>
              <a:t>개념은 위로 배치</a:t>
            </a:r>
            <a:r>
              <a:rPr lang="en-US" altLang="ko-KR" dirty="0"/>
              <a:t>, </a:t>
            </a:r>
            <a:r>
              <a:rPr lang="ko-KR" altLang="en-US" dirty="0"/>
              <a:t>상세한 개념은 아래로 배치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7장\그림7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23133"/>
            <a:ext cx="5176210" cy="30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196752"/>
            <a:ext cx="7858704" cy="1079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목표 </a:t>
            </a:r>
            <a:r>
              <a:rPr lang="ko-KR" altLang="en-US" dirty="0" err="1"/>
              <a:t>트리의</a:t>
            </a:r>
            <a:r>
              <a:rPr lang="ko-KR" altLang="en-US" dirty="0"/>
              <a:t>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7.1] </a:t>
            </a:r>
            <a:r>
              <a:rPr lang="ko-KR" altLang="en-US" dirty="0"/>
              <a:t>김치냉장고 제조 회사에서 더 나은 제품을 만들기 위한 다양한 제안을 수렴하였다</a:t>
            </a:r>
            <a:r>
              <a:rPr lang="en-US" altLang="ko-KR" dirty="0"/>
              <a:t>. </a:t>
            </a:r>
            <a:r>
              <a:rPr lang="ko-KR" altLang="en-US" dirty="0"/>
              <a:t>김치 냉장고의 목표 리스트와 들여쓰기 목표 리스트</a:t>
            </a:r>
            <a:r>
              <a:rPr lang="en-US" altLang="ko-KR" dirty="0"/>
              <a:t>, </a:t>
            </a:r>
            <a:r>
              <a:rPr lang="ko-KR" altLang="en-US" dirty="0"/>
              <a:t>그리고 목표 </a:t>
            </a:r>
            <a:r>
              <a:rPr lang="ko-KR" altLang="en-US" dirty="0" err="1"/>
              <a:t>트리를</a:t>
            </a:r>
            <a:r>
              <a:rPr lang="ko-KR" altLang="en-US" dirty="0"/>
              <a:t> 차례로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7장\그림7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31" y="3116378"/>
            <a:ext cx="4027785" cy="20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  <a:latin typeface="+mn-ea"/>
                  <a:ea typeface="+mn-ea"/>
                </a:rPr>
                <a:t>07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장에서는 진짜 문제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목표 트리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마인드맵과 관련된 주제를 다룬다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이를 위해 비정형 문제와 진짜</a:t>
            </a:r>
          </a:p>
          <a:p>
            <a:pPr marL="0" indent="0">
              <a:buNone/>
            </a:pPr>
            <a:r>
              <a:rPr lang="ko-KR" altLang="en-US" sz="1200" b="1" dirty="0"/>
              <a:t>문제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합리적인 설계 방법론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원인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결과 다이어그램과 팀워크 등을 살펴본다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7.1 </a:t>
            </a:r>
            <a:r>
              <a:rPr lang="ko-KR" altLang="en-US" sz="1500" b="1" dirty="0">
                <a:solidFill>
                  <a:srgbClr val="002060"/>
                </a:solidFill>
              </a:rPr>
              <a:t>비정형 문제와 진짜 문제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7.2 </a:t>
            </a:r>
            <a:r>
              <a:rPr lang="ko-KR" altLang="en-US" sz="1500" b="1" dirty="0">
                <a:solidFill>
                  <a:srgbClr val="002060"/>
                </a:solidFill>
              </a:rPr>
              <a:t>합리적인 설계 방법론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7.3 </a:t>
            </a:r>
            <a:r>
              <a:rPr lang="ko-KR" altLang="en-US" sz="1500" b="1" dirty="0">
                <a:solidFill>
                  <a:srgbClr val="002060"/>
                </a:solidFill>
              </a:rPr>
              <a:t>원인</a:t>
            </a:r>
            <a:r>
              <a:rPr lang="en-US" altLang="ko-KR" sz="1500" b="1" dirty="0">
                <a:solidFill>
                  <a:srgbClr val="002060"/>
                </a:solidFill>
              </a:rPr>
              <a:t>-</a:t>
            </a:r>
            <a:r>
              <a:rPr lang="ko-KR" altLang="en-US" sz="1500" b="1" dirty="0">
                <a:solidFill>
                  <a:srgbClr val="002060"/>
                </a:solidFill>
              </a:rPr>
              <a:t>결과 다이어그램과 팀워크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진짜 문제</a:t>
            </a:r>
            <a:r>
              <a:rPr lang="en-US" altLang="ko-KR" sz="2400" b="1" spc="-150" dirty="0" smtClean="0">
                <a:solidFill>
                  <a:srgbClr val="002060"/>
                </a:solidFill>
                <a:latin typeface="+mj-lt"/>
              </a:rPr>
              <a:t>, </a:t>
            </a:r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목표 트리</a:t>
            </a:r>
            <a:r>
              <a:rPr lang="en-US" altLang="ko-KR" sz="2400" b="1" spc="-150" dirty="0" smtClean="0">
                <a:solidFill>
                  <a:srgbClr val="002060"/>
                </a:solidFill>
                <a:latin typeface="+mj-lt"/>
              </a:rPr>
              <a:t>, </a:t>
            </a:r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마인드맵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김치냉장고 회사의 목표 트리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목표 리스트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내용물 </a:t>
            </a:r>
            <a:r>
              <a:rPr lang="ko-KR" altLang="en-US" dirty="0"/>
              <a:t>찾기가 편리해야 함</a:t>
            </a:r>
          </a:p>
          <a:p>
            <a:pPr fontAlgn="base"/>
            <a:r>
              <a:rPr lang="ko-KR" altLang="en-US" dirty="0" smtClean="0"/>
              <a:t>채소 </a:t>
            </a:r>
            <a:r>
              <a:rPr lang="ko-KR" altLang="en-US" dirty="0"/>
              <a:t>칸이 있으면 좋음</a:t>
            </a:r>
          </a:p>
          <a:p>
            <a:pPr fontAlgn="base"/>
            <a:r>
              <a:rPr lang="ko-KR" altLang="en-US" dirty="0" smtClean="0"/>
              <a:t>넉넉한 </a:t>
            </a:r>
            <a:r>
              <a:rPr lang="ko-KR" altLang="en-US" dirty="0"/>
              <a:t>저장 공간이 필요함 </a:t>
            </a:r>
          </a:p>
          <a:p>
            <a:pPr fontAlgn="base"/>
            <a:r>
              <a:rPr lang="ko-KR" altLang="en-US" dirty="0" smtClean="0"/>
              <a:t>상하로 </a:t>
            </a:r>
            <a:r>
              <a:rPr lang="ko-KR" altLang="en-US" dirty="0"/>
              <a:t>문을 여닫을 수 있으면 좋음</a:t>
            </a:r>
          </a:p>
          <a:p>
            <a:pPr fontAlgn="base"/>
            <a:r>
              <a:rPr lang="ko-KR" altLang="en-US" dirty="0" smtClean="0"/>
              <a:t>여러 </a:t>
            </a:r>
            <a:r>
              <a:rPr lang="ko-KR" altLang="en-US" dirty="0"/>
              <a:t>개의 칸으로 나누어져 있으면 좋음</a:t>
            </a:r>
          </a:p>
          <a:p>
            <a:pPr fontAlgn="base"/>
            <a:r>
              <a:rPr lang="ko-KR" altLang="en-US" dirty="0" smtClean="0"/>
              <a:t>고기 </a:t>
            </a:r>
            <a:r>
              <a:rPr lang="ko-KR" altLang="en-US" dirty="0"/>
              <a:t>저장 칸이 따로 있으면 좋음</a:t>
            </a:r>
          </a:p>
          <a:p>
            <a:pPr fontAlgn="base"/>
            <a:r>
              <a:rPr lang="ko-KR" altLang="en-US" dirty="0" smtClean="0"/>
              <a:t>김치를 </a:t>
            </a:r>
            <a:r>
              <a:rPr lang="ko-KR" altLang="en-US" dirty="0"/>
              <a:t>익히는 상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하 선택이 있으면 좋음</a:t>
            </a:r>
          </a:p>
          <a:p>
            <a:pPr fontAlgn="base"/>
            <a:r>
              <a:rPr lang="ko-KR" altLang="en-US" dirty="0" smtClean="0"/>
              <a:t>김치 </a:t>
            </a:r>
            <a:r>
              <a:rPr lang="ko-KR" altLang="en-US" dirty="0"/>
              <a:t>칸이 단기</a:t>
            </a:r>
            <a:r>
              <a:rPr lang="en-US" altLang="ko-KR" dirty="0"/>
              <a:t>, </a:t>
            </a:r>
            <a:r>
              <a:rPr lang="ko-KR" altLang="en-US" dirty="0"/>
              <a:t>장기로 나뉘어져 있으면 좋음</a:t>
            </a:r>
          </a:p>
          <a:p>
            <a:pPr fontAlgn="base"/>
            <a:r>
              <a:rPr lang="ko-KR" altLang="en-US" dirty="0" smtClean="0"/>
              <a:t>음료수 </a:t>
            </a:r>
            <a:r>
              <a:rPr lang="ko-KR" altLang="en-US" dirty="0"/>
              <a:t>칸이 따로 있으면 좋음</a:t>
            </a:r>
          </a:p>
          <a:p>
            <a:pPr fontAlgn="base"/>
            <a:r>
              <a:rPr lang="ko-KR" altLang="en-US" dirty="0" smtClean="0"/>
              <a:t>적절한 </a:t>
            </a:r>
            <a:r>
              <a:rPr lang="ko-KR" altLang="en-US" dirty="0"/>
              <a:t>온도와 습도 조절이 필요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3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김치냉장고 회사의 목표 트리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들여쓰기 목표 리스트 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989138"/>
            <a:ext cx="3240360" cy="3456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</a:rPr>
              <a:t>김치냉장고는 편리해야 함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1.1 </a:t>
            </a:r>
            <a:r>
              <a:rPr lang="ko-KR" altLang="en-US" sz="1600" dirty="0">
                <a:solidFill>
                  <a:schemeClr val="tx1"/>
                </a:solidFill>
              </a:rPr>
              <a:t>내용물 쉽게 찾기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1.2 </a:t>
            </a:r>
            <a:r>
              <a:rPr lang="ko-KR" altLang="en-US" sz="1600" dirty="0">
                <a:solidFill>
                  <a:schemeClr val="tx1"/>
                </a:solidFill>
              </a:rPr>
              <a:t>넉넉한 저장 공간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1.3 </a:t>
            </a:r>
            <a:r>
              <a:rPr lang="ko-KR" altLang="en-US" sz="1600" dirty="0">
                <a:solidFill>
                  <a:schemeClr val="tx1"/>
                </a:solidFill>
              </a:rPr>
              <a:t>상하로 문 열기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1.4 </a:t>
            </a:r>
            <a:r>
              <a:rPr lang="ko-KR" altLang="en-US" sz="1600" dirty="0">
                <a:solidFill>
                  <a:schemeClr val="tx1"/>
                </a:solidFill>
              </a:rPr>
              <a:t>여러 개의 칸으로 나누어짐</a:t>
            </a:r>
          </a:p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 err="1">
                <a:solidFill>
                  <a:schemeClr val="tx1"/>
                </a:solidFill>
              </a:rPr>
              <a:t>보전성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2.1 </a:t>
            </a:r>
            <a:r>
              <a:rPr lang="ko-KR" altLang="en-US" sz="1600" dirty="0">
                <a:solidFill>
                  <a:schemeClr val="tx1"/>
                </a:solidFill>
              </a:rPr>
              <a:t>익히는 정도 선택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2.1.1 </a:t>
            </a:r>
            <a:r>
              <a:rPr lang="ko-KR" altLang="en-US" sz="1600" dirty="0">
                <a:solidFill>
                  <a:schemeClr val="tx1"/>
                </a:solidFill>
              </a:rPr>
              <a:t>상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2.1.2 </a:t>
            </a:r>
            <a:r>
              <a:rPr lang="ko-KR" altLang="en-US" sz="1600" dirty="0">
                <a:solidFill>
                  <a:schemeClr val="tx1"/>
                </a:solidFill>
              </a:rPr>
              <a:t>중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2.1.3 </a:t>
            </a:r>
            <a:r>
              <a:rPr lang="ko-KR" altLang="en-US" sz="1600" dirty="0">
                <a:solidFill>
                  <a:schemeClr val="tx1"/>
                </a:solidFill>
              </a:rPr>
              <a:t>하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2.2 </a:t>
            </a:r>
            <a:r>
              <a:rPr lang="ko-KR" altLang="en-US" sz="1600" dirty="0">
                <a:solidFill>
                  <a:schemeClr val="tx1"/>
                </a:solidFill>
              </a:rPr>
              <a:t>저장 선택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2.3 </a:t>
            </a:r>
            <a:r>
              <a:rPr lang="ko-KR" altLang="en-US" sz="1600" dirty="0">
                <a:solidFill>
                  <a:schemeClr val="tx1"/>
                </a:solidFill>
              </a:rPr>
              <a:t>온도 조절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2.4 </a:t>
            </a:r>
            <a:r>
              <a:rPr lang="ko-KR" altLang="en-US" sz="1600" dirty="0">
                <a:solidFill>
                  <a:schemeClr val="tx1"/>
                </a:solidFill>
              </a:rPr>
              <a:t>습도 </a:t>
            </a:r>
            <a:r>
              <a:rPr lang="ko-KR" altLang="en-US" sz="1600" dirty="0" smtClean="0">
                <a:solidFill>
                  <a:schemeClr val="tx1"/>
                </a:solidFill>
              </a:rPr>
              <a:t>조절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55976" y="1988840"/>
            <a:ext cx="3240360" cy="3456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다양성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3.1 </a:t>
            </a:r>
            <a:r>
              <a:rPr lang="ko-KR" altLang="en-US" sz="1600" dirty="0">
                <a:solidFill>
                  <a:schemeClr val="tx1"/>
                </a:solidFill>
              </a:rPr>
              <a:t>장기 김치 칸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3.2 </a:t>
            </a:r>
            <a:r>
              <a:rPr lang="ko-KR" altLang="en-US" sz="1600" dirty="0">
                <a:solidFill>
                  <a:schemeClr val="tx1"/>
                </a:solidFill>
              </a:rPr>
              <a:t>단기 김치 칸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3.3 </a:t>
            </a:r>
            <a:r>
              <a:rPr lang="ko-KR" altLang="en-US" sz="1600" dirty="0">
                <a:solidFill>
                  <a:schemeClr val="tx1"/>
                </a:solidFill>
              </a:rPr>
              <a:t>고기 및 채소 칸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3.3.1 </a:t>
            </a:r>
            <a:r>
              <a:rPr lang="ko-KR" altLang="en-US" sz="1600" dirty="0">
                <a:solidFill>
                  <a:schemeClr val="tx1"/>
                </a:solidFill>
              </a:rPr>
              <a:t>고기 칸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3.3.2 </a:t>
            </a:r>
            <a:r>
              <a:rPr lang="ko-KR" altLang="en-US" sz="1600" dirty="0">
                <a:solidFill>
                  <a:schemeClr val="tx1"/>
                </a:solidFill>
              </a:rPr>
              <a:t>채소 칸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3.4 </a:t>
            </a:r>
            <a:r>
              <a:rPr lang="ko-KR" altLang="en-US" sz="1600" dirty="0">
                <a:solidFill>
                  <a:schemeClr val="tx1"/>
                </a:solidFill>
              </a:rPr>
              <a:t>음료수 </a:t>
            </a:r>
            <a:r>
              <a:rPr lang="ko-KR" altLang="en-US" sz="1600" dirty="0" smtClean="0">
                <a:solidFill>
                  <a:schemeClr val="tx1"/>
                </a:solidFill>
              </a:rPr>
              <a:t>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fontAlgn="base"/>
            <a:endParaRPr lang="en-US" altLang="ko-KR" sz="1600" dirty="0">
              <a:solidFill>
                <a:schemeClr val="tx1"/>
              </a:solidFill>
            </a:endParaRPr>
          </a:p>
          <a:p>
            <a:pPr fontAlgn="base"/>
            <a:endParaRPr lang="en-US" altLang="ko-KR" sz="1600" dirty="0" smtClean="0">
              <a:solidFill>
                <a:schemeClr val="tx1"/>
              </a:solidFill>
            </a:endParaRPr>
          </a:p>
          <a:p>
            <a:pPr fontAlgn="base"/>
            <a:endParaRPr lang="en-US" altLang="ko-KR" sz="1600" dirty="0">
              <a:solidFill>
                <a:schemeClr val="tx1"/>
              </a:solidFill>
            </a:endParaRPr>
          </a:p>
          <a:p>
            <a:pPr fontAlgn="base"/>
            <a:endParaRPr lang="en-US" altLang="ko-KR" sz="1600" dirty="0" smtClean="0">
              <a:solidFill>
                <a:schemeClr val="tx1"/>
              </a:solidFill>
            </a:endParaRPr>
          </a:p>
          <a:p>
            <a:pPr fontAlgn="base"/>
            <a:endParaRPr lang="en-US" altLang="ko-KR" sz="1600" dirty="0">
              <a:solidFill>
                <a:schemeClr val="tx1"/>
              </a:solidFill>
            </a:endParaRPr>
          </a:p>
          <a:p>
            <a:pPr fontAlgn="base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0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김치냉장고 회사의 목표 트리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목표 트리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7장\그림7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2"/>
          <a:stretch/>
        </p:blipFill>
        <p:spPr bwMode="auto">
          <a:xfrm>
            <a:off x="870563" y="1844824"/>
            <a:ext cx="5213605" cy="410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196752"/>
            <a:ext cx="7858704" cy="5764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목표 </a:t>
            </a:r>
            <a:r>
              <a:rPr lang="ko-KR" altLang="en-US" dirty="0" err="1"/>
              <a:t>트리의</a:t>
            </a:r>
            <a:r>
              <a:rPr lang="ko-KR" altLang="en-US" dirty="0"/>
              <a:t>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7.2] </a:t>
            </a:r>
            <a:r>
              <a:rPr lang="ko-KR" altLang="en-US" dirty="0"/>
              <a:t>가정용 커피포트의 목적 트리 만들기</a:t>
            </a:r>
          </a:p>
          <a:p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sz="2200" b="1" dirty="0">
                <a:solidFill>
                  <a:srgbClr val="1D0BA1"/>
                </a:solidFill>
              </a:rPr>
              <a:t>[1</a:t>
            </a:r>
            <a:r>
              <a:rPr lang="ko-KR" altLang="en-US" sz="2200" b="1" dirty="0">
                <a:solidFill>
                  <a:srgbClr val="1D0BA1"/>
                </a:solidFill>
              </a:rPr>
              <a:t>단계</a:t>
            </a:r>
            <a:r>
              <a:rPr lang="en-US" altLang="ko-KR" sz="2200" b="1" dirty="0">
                <a:solidFill>
                  <a:srgbClr val="1D0BA1"/>
                </a:solidFill>
              </a:rPr>
              <a:t>] </a:t>
            </a:r>
            <a:r>
              <a:rPr lang="ko-KR" altLang="en-US" sz="2200" b="1" dirty="0">
                <a:solidFill>
                  <a:srgbClr val="1D0BA1"/>
                </a:solidFill>
              </a:rPr>
              <a:t>설계 목표 리스트 작성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사용자의 </a:t>
            </a:r>
            <a:r>
              <a:rPr lang="ko-KR" altLang="en-US" dirty="0"/>
              <a:t>안정성이 중요함</a:t>
            </a:r>
            <a:r>
              <a:rPr lang="en-US" altLang="ko-KR" dirty="0"/>
              <a:t>, </a:t>
            </a:r>
            <a:r>
              <a:rPr lang="ko-KR" altLang="en-US" dirty="0"/>
              <a:t>과전압 시 전기의 자동 차단 </a:t>
            </a:r>
          </a:p>
          <a:p>
            <a:pPr fontAlgn="base"/>
            <a:r>
              <a:rPr lang="ko-KR" altLang="en-US" dirty="0" smtClean="0"/>
              <a:t>물이 </a:t>
            </a:r>
            <a:r>
              <a:rPr lang="ko-KR" altLang="en-US" dirty="0"/>
              <a:t>끓어도 넘치지 않을 것</a:t>
            </a:r>
            <a:r>
              <a:rPr lang="en-US" altLang="ko-KR" dirty="0"/>
              <a:t>, </a:t>
            </a:r>
            <a:r>
              <a:rPr lang="ko-KR" altLang="en-US" dirty="0"/>
              <a:t>물이 끓으면 자동으로 꺼짐</a:t>
            </a:r>
          </a:p>
          <a:p>
            <a:pPr fontAlgn="base"/>
            <a:r>
              <a:rPr lang="ko-KR" altLang="en-US" dirty="0" smtClean="0"/>
              <a:t>안전한 </a:t>
            </a:r>
            <a:r>
              <a:rPr lang="ko-KR" altLang="en-US" dirty="0"/>
              <a:t>부품 사용으로 환경에도 안전할 것</a:t>
            </a:r>
          </a:p>
          <a:p>
            <a:pPr fontAlgn="base"/>
            <a:r>
              <a:rPr lang="ko-KR" altLang="en-US" dirty="0" smtClean="0"/>
              <a:t>가급적 </a:t>
            </a:r>
            <a:r>
              <a:rPr lang="ko-KR" altLang="en-US" dirty="0"/>
              <a:t>낮은 소비자 가격 책정</a:t>
            </a:r>
            <a:r>
              <a:rPr lang="en-US" altLang="ko-KR" dirty="0"/>
              <a:t>, </a:t>
            </a:r>
            <a:r>
              <a:rPr lang="ko-KR" altLang="en-US" dirty="0"/>
              <a:t>전기에너지 절약할 것</a:t>
            </a:r>
          </a:p>
          <a:p>
            <a:pPr fontAlgn="base"/>
            <a:r>
              <a:rPr lang="ko-KR" altLang="en-US" dirty="0" smtClean="0"/>
              <a:t>고장이 </a:t>
            </a:r>
            <a:r>
              <a:rPr lang="ko-KR" altLang="en-US" dirty="0"/>
              <a:t>잘 나지 않을 것</a:t>
            </a:r>
            <a:r>
              <a:rPr lang="en-US" altLang="ko-KR" dirty="0"/>
              <a:t>, </a:t>
            </a:r>
            <a:r>
              <a:rPr lang="ko-KR" altLang="en-US" dirty="0"/>
              <a:t>튼튼하여 내구성이 좋을 것</a:t>
            </a:r>
          </a:p>
          <a:p>
            <a:pPr fontAlgn="base"/>
            <a:r>
              <a:rPr lang="ko-KR" altLang="en-US" dirty="0" smtClean="0"/>
              <a:t>고장 </a:t>
            </a:r>
            <a:r>
              <a:rPr lang="ko-KR" altLang="en-US" dirty="0"/>
              <a:t>시 수리가 매우 간단하게 만들 것</a:t>
            </a:r>
          </a:p>
          <a:p>
            <a:pPr fontAlgn="base"/>
            <a:r>
              <a:rPr lang="ko-KR" altLang="en-US" dirty="0" smtClean="0"/>
              <a:t>내부의 </a:t>
            </a:r>
            <a:r>
              <a:rPr lang="ko-KR" altLang="en-US" dirty="0"/>
              <a:t>청결 유지가 용이할 것</a:t>
            </a:r>
            <a:r>
              <a:rPr lang="en-US" altLang="ko-KR" dirty="0"/>
              <a:t>, </a:t>
            </a:r>
            <a:r>
              <a:rPr lang="ko-KR" altLang="en-US" dirty="0"/>
              <a:t>자동 타이머를 부착할 것</a:t>
            </a:r>
          </a:p>
          <a:p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19194696" descr="EMB00002d9477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4786322"/>
            <a:ext cx="1643074" cy="1518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53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가정용 커피포트의 목표 트리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들여쓰기 목표 리스트 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99592" y="1989138"/>
            <a:ext cx="3672408" cy="3744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</a:rPr>
              <a:t>전기포트는 안전해야 함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1.1 </a:t>
            </a:r>
            <a:r>
              <a:rPr lang="ko-KR" altLang="en-US" sz="1600" dirty="0">
                <a:solidFill>
                  <a:schemeClr val="tx1"/>
                </a:solidFill>
              </a:rPr>
              <a:t>사용자 안전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1.1.1 </a:t>
            </a:r>
            <a:r>
              <a:rPr lang="ko-KR" altLang="en-US" sz="1600" dirty="0">
                <a:solidFill>
                  <a:schemeClr val="tx1"/>
                </a:solidFill>
              </a:rPr>
              <a:t>끓으면 자동으로 꺼짐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1.1.2 </a:t>
            </a:r>
            <a:r>
              <a:rPr lang="ko-KR" altLang="en-US" sz="1600" dirty="0">
                <a:solidFill>
                  <a:schemeClr val="tx1"/>
                </a:solidFill>
              </a:rPr>
              <a:t>자동타이머 장착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1.1.3 </a:t>
            </a:r>
            <a:r>
              <a:rPr lang="ko-KR" altLang="en-US" sz="1600" dirty="0" err="1">
                <a:solidFill>
                  <a:schemeClr val="tx1"/>
                </a:solidFill>
              </a:rPr>
              <a:t>과전압시</a:t>
            </a:r>
            <a:r>
              <a:rPr lang="ko-KR" altLang="en-US" sz="1600" dirty="0">
                <a:solidFill>
                  <a:schemeClr val="tx1"/>
                </a:solidFill>
              </a:rPr>
              <a:t> 전원 자동 차단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1.2 </a:t>
            </a:r>
            <a:r>
              <a:rPr lang="ko-KR" altLang="en-US" sz="1600" dirty="0">
                <a:solidFill>
                  <a:schemeClr val="tx1"/>
                </a:solidFill>
              </a:rPr>
              <a:t>환경에 안전</a:t>
            </a:r>
          </a:p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효율성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2.1 </a:t>
            </a:r>
            <a:r>
              <a:rPr lang="ko-KR" altLang="en-US" sz="1600" dirty="0">
                <a:solidFill>
                  <a:schemeClr val="tx1"/>
                </a:solidFill>
              </a:rPr>
              <a:t>낮은 가격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2.2 </a:t>
            </a:r>
            <a:r>
              <a:rPr lang="ko-KR" altLang="en-US" sz="1600" dirty="0">
                <a:solidFill>
                  <a:schemeClr val="tx1"/>
                </a:solidFill>
              </a:rPr>
              <a:t>에너지 절약형</a:t>
            </a:r>
          </a:p>
          <a:p>
            <a:pPr fontAlgn="base"/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경쟁력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3.1 </a:t>
            </a:r>
            <a:r>
              <a:rPr lang="ko-KR" altLang="en-US" sz="1600" dirty="0">
                <a:solidFill>
                  <a:schemeClr val="tx1"/>
                </a:solidFill>
              </a:rPr>
              <a:t>고장에 강함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3.1.1 </a:t>
            </a:r>
            <a:r>
              <a:rPr lang="ko-KR" altLang="en-US" sz="1600" dirty="0">
                <a:solidFill>
                  <a:schemeClr val="tx1"/>
                </a:solidFill>
              </a:rPr>
              <a:t>내구성이 좋음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3.2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수리가 용이</a:t>
            </a:r>
          </a:p>
          <a:p>
            <a:pPr fontAlgn="base"/>
            <a:r>
              <a:rPr lang="en-US" altLang="ko-KR" sz="1600" dirty="0" smtClean="0">
                <a:solidFill>
                  <a:schemeClr val="tx1"/>
                </a:solidFill>
              </a:rPr>
              <a:t>      3.2.1 </a:t>
            </a:r>
            <a:r>
              <a:rPr lang="ko-KR" altLang="en-US" sz="1600" dirty="0">
                <a:solidFill>
                  <a:schemeClr val="tx1"/>
                </a:solidFill>
              </a:rPr>
              <a:t>간단한 </a:t>
            </a:r>
            <a:r>
              <a:rPr lang="ko-KR" altLang="en-US" sz="1600" dirty="0" smtClean="0">
                <a:solidFill>
                  <a:schemeClr val="tx1"/>
                </a:solidFill>
              </a:rPr>
              <a:t>수리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가정용 커피포트의 목표 트리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목표 트리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7장\그림7-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4"/>
          <a:stretch/>
        </p:blipFill>
        <p:spPr bwMode="auto">
          <a:xfrm>
            <a:off x="867185" y="1988840"/>
            <a:ext cx="7281779" cy="307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원인</a:t>
            </a:r>
            <a:r>
              <a:rPr lang="en-US" altLang="ko-KR" dirty="0"/>
              <a:t>-</a:t>
            </a:r>
            <a:r>
              <a:rPr lang="ko-KR" altLang="en-US" dirty="0"/>
              <a:t>결과 다이어그램과 마인드맵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원인</a:t>
            </a:r>
            <a:r>
              <a:rPr lang="en-US" altLang="ko-KR" dirty="0"/>
              <a:t>-</a:t>
            </a:r>
            <a:r>
              <a:rPr lang="ko-KR" altLang="en-US" dirty="0"/>
              <a:t>결과 다이어그램</a:t>
            </a:r>
            <a:r>
              <a:rPr lang="en-US" altLang="ko-KR" dirty="0"/>
              <a:t>(Cause-Effect Diagram)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일본의 </a:t>
            </a:r>
            <a:r>
              <a:rPr lang="ko-KR" altLang="en-US" dirty="0" err="1"/>
              <a:t>카오루</a:t>
            </a:r>
            <a:r>
              <a:rPr lang="ko-KR" altLang="en-US" dirty="0"/>
              <a:t> </a:t>
            </a:r>
            <a:r>
              <a:rPr lang="ko-KR" altLang="en-US" dirty="0" err="1"/>
              <a:t>이시카와</a:t>
            </a:r>
            <a:r>
              <a:rPr lang="en-US" altLang="ko-KR" dirty="0"/>
              <a:t>(Kaoru Ishikawa) </a:t>
            </a:r>
            <a:r>
              <a:rPr lang="ko-KR" altLang="en-US" dirty="0"/>
              <a:t>제안</a:t>
            </a:r>
          </a:p>
          <a:p>
            <a:pPr fontAlgn="base"/>
            <a:r>
              <a:rPr lang="ko-KR" altLang="en-US" dirty="0" smtClean="0"/>
              <a:t>결과에 </a:t>
            </a:r>
            <a:r>
              <a:rPr lang="ko-KR" altLang="en-US" dirty="0"/>
              <a:t>영향을 미치는 여러 원인들을 그림으로 표현하는 도표</a:t>
            </a:r>
          </a:p>
          <a:p>
            <a:pPr fontAlgn="base"/>
            <a:r>
              <a:rPr lang="ko-KR" altLang="en-US" dirty="0" smtClean="0"/>
              <a:t>일명 </a:t>
            </a:r>
            <a:r>
              <a:rPr lang="ko-KR" altLang="en-US" dirty="0" err="1"/>
              <a:t>어골도</a:t>
            </a:r>
            <a:r>
              <a:rPr lang="en-US" altLang="ko-KR" dirty="0"/>
              <a:t>(Fish Bone Diagram) </a:t>
            </a:r>
            <a:r>
              <a:rPr lang="ko-KR" altLang="en-US" dirty="0"/>
              <a:t>또는 </a:t>
            </a:r>
            <a:r>
              <a:rPr lang="ko-KR" altLang="en-US" dirty="0" err="1"/>
              <a:t>이시카와</a:t>
            </a:r>
            <a:r>
              <a:rPr lang="ko-KR" altLang="en-US" dirty="0"/>
              <a:t> 다이어그램</a:t>
            </a:r>
          </a:p>
          <a:p>
            <a:pPr fontAlgn="base"/>
            <a:r>
              <a:rPr lang="ko-KR" altLang="en-US" dirty="0" smtClean="0"/>
              <a:t>결과에 </a:t>
            </a:r>
            <a:r>
              <a:rPr lang="ko-KR" altLang="en-US" dirty="0"/>
              <a:t>이르는 주된 원인들을 그림으로 나타냄</a:t>
            </a:r>
          </a:p>
          <a:p>
            <a:pPr fontAlgn="base"/>
            <a:r>
              <a:rPr lang="ko-KR" altLang="en-US" dirty="0" smtClean="0"/>
              <a:t>회사의 </a:t>
            </a:r>
            <a:r>
              <a:rPr lang="ko-KR" altLang="en-US" dirty="0"/>
              <a:t>품질관리와 아이디어 생성을 위한 </a:t>
            </a:r>
            <a:r>
              <a:rPr lang="ko-KR" altLang="en-US" dirty="0" err="1"/>
              <a:t>브레인스토밍에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7장\그림7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33416"/>
            <a:ext cx="4192116" cy="24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원인</a:t>
            </a:r>
            <a:r>
              <a:rPr lang="en-US" altLang="ko-KR" dirty="0"/>
              <a:t>-</a:t>
            </a:r>
            <a:r>
              <a:rPr lang="ko-KR" altLang="en-US" dirty="0"/>
              <a:t>결과 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적용 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① 큰 종이</a:t>
            </a:r>
            <a:r>
              <a:rPr lang="en-US" altLang="ko-KR" dirty="0"/>
              <a:t>, </a:t>
            </a: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펜을 준비</a:t>
            </a:r>
          </a:p>
          <a:p>
            <a:pPr marL="0" indent="0" fontAlgn="base">
              <a:buNone/>
            </a:pPr>
            <a:r>
              <a:rPr lang="ko-KR" altLang="en-US" dirty="0"/>
              <a:t>② 문제나 결과를 가장 오른쪽에 적고 생선의 척추처럼 큰 수평선 긋기</a:t>
            </a:r>
          </a:p>
          <a:p>
            <a:pPr marL="0" indent="0" fontAlgn="base">
              <a:buNone/>
            </a:pPr>
            <a:r>
              <a:rPr lang="ko-KR" altLang="en-US" dirty="0"/>
              <a:t>③ 주요 원인들을 찾아 이름을 붙이고 사선으로 중심축에 연결</a:t>
            </a:r>
          </a:p>
          <a:p>
            <a:pPr marL="0" indent="0" fontAlgn="base">
              <a:buNone/>
            </a:pPr>
            <a:r>
              <a:rPr lang="ko-KR" altLang="en-US" dirty="0"/>
              <a:t>④ 각 원인과 관련된 하부원인들을 찾아 화살표를 긋고 그 옆에 작성</a:t>
            </a:r>
          </a:p>
          <a:p>
            <a:pPr marL="306000" indent="0" fontAlgn="base">
              <a:buNone/>
            </a:pPr>
            <a:r>
              <a:rPr lang="ko-KR" altLang="en-US" dirty="0" smtClean="0"/>
              <a:t>필요한 </a:t>
            </a:r>
            <a:r>
              <a:rPr lang="ko-KR" altLang="en-US" dirty="0"/>
              <a:t>경우 하부원인들을 추가로 조사하여 완료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원인</a:t>
            </a:r>
            <a:r>
              <a:rPr lang="en-US" altLang="ko-KR" dirty="0"/>
              <a:t>-</a:t>
            </a:r>
            <a:r>
              <a:rPr lang="ko-KR" altLang="en-US" dirty="0"/>
              <a:t>결과 다이어그램의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흐릿한 사진에 대한 원인</a:t>
            </a:r>
            <a:r>
              <a:rPr lang="en-US" altLang="ko-KR" dirty="0"/>
              <a:t>-</a:t>
            </a:r>
            <a:r>
              <a:rPr lang="ko-KR" altLang="en-US" dirty="0"/>
              <a:t>결과 다이어그램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방법 등의 원인들을 분석</a:t>
            </a:r>
          </a:p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7장\그림7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64" y="2420888"/>
            <a:ext cx="5400600" cy="31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/>
              <a:t>마인드맵</a:t>
            </a:r>
            <a:r>
              <a:rPr lang="en-US" altLang="ko-KR" dirty="0"/>
              <a:t>(Mind map)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1970</a:t>
            </a:r>
            <a:r>
              <a:rPr lang="ko-KR" altLang="en-US" dirty="0"/>
              <a:t>년대 영국의 토니 부잔</a:t>
            </a:r>
            <a:r>
              <a:rPr lang="en-US" altLang="ko-KR" dirty="0"/>
              <a:t>(Tony </a:t>
            </a:r>
            <a:r>
              <a:rPr lang="en-US" altLang="ko-KR" dirty="0" err="1"/>
              <a:t>Buzan</a:t>
            </a:r>
            <a:r>
              <a:rPr lang="en-US" altLang="ko-KR" dirty="0"/>
              <a:t>, 1942~)</a:t>
            </a:r>
            <a:r>
              <a:rPr lang="ko-KR" altLang="en-US" dirty="0"/>
              <a:t>이 고안</a:t>
            </a:r>
          </a:p>
          <a:p>
            <a:pPr fontAlgn="base"/>
            <a:r>
              <a:rPr lang="ko-KR" altLang="en-US" dirty="0" smtClean="0"/>
              <a:t>분석과 </a:t>
            </a:r>
            <a:r>
              <a:rPr lang="ko-KR" altLang="en-US" dirty="0"/>
              <a:t>기억을 마음속에 지도를 그리듯 하는 사고 </a:t>
            </a:r>
            <a:r>
              <a:rPr lang="ko-KR" altLang="en-US" dirty="0" err="1"/>
              <a:t>훈련법</a:t>
            </a:r>
            <a:endParaRPr lang="ko-KR" altLang="en-US" dirty="0"/>
          </a:p>
          <a:p>
            <a:pPr fontAlgn="base"/>
            <a:r>
              <a:rPr lang="ko-KR" altLang="en-US" dirty="0" smtClean="0"/>
              <a:t>큰 </a:t>
            </a:r>
            <a:r>
              <a:rPr lang="ko-KR" altLang="en-US" dirty="0"/>
              <a:t>주제를 중심으로 </a:t>
            </a:r>
            <a:r>
              <a:rPr lang="ko-KR" altLang="en-US" dirty="0" err="1"/>
              <a:t>부주제와</a:t>
            </a:r>
            <a:r>
              <a:rPr lang="ko-KR" altLang="en-US" dirty="0"/>
              <a:t> 자세한 생각의 가지를 적어나감</a:t>
            </a:r>
          </a:p>
          <a:p>
            <a:pPr fontAlgn="base"/>
            <a:r>
              <a:rPr lang="ko-KR" altLang="en-US" dirty="0" smtClean="0"/>
              <a:t>확산적 </a:t>
            </a:r>
            <a:r>
              <a:rPr lang="ko-KR" altLang="en-US" dirty="0"/>
              <a:t>사고 방법으로 분류</a:t>
            </a:r>
          </a:p>
          <a:p>
            <a:pPr fontAlgn="base"/>
            <a:r>
              <a:rPr lang="ko-KR" altLang="en-US" dirty="0" smtClean="0"/>
              <a:t>원인</a:t>
            </a:r>
            <a:r>
              <a:rPr lang="en-US" altLang="ko-KR" dirty="0"/>
              <a:t>-</a:t>
            </a:r>
            <a:r>
              <a:rPr lang="ko-KR" altLang="en-US" dirty="0"/>
              <a:t>결과 다이어그램과 유사한 영역으로도 분류</a:t>
            </a:r>
          </a:p>
          <a:p>
            <a:pPr fontAlgn="base"/>
            <a:r>
              <a:rPr lang="ko-KR" altLang="en-US" dirty="0" err="1" smtClean="0"/>
              <a:t>하이라이팅의</a:t>
            </a:r>
            <a:r>
              <a:rPr lang="ko-KR" altLang="en-US" dirty="0" smtClean="0"/>
              <a:t> </a:t>
            </a:r>
            <a:r>
              <a:rPr lang="ko-KR" altLang="en-US" dirty="0"/>
              <a:t>순서를 바꾼 방법과 유사</a:t>
            </a:r>
          </a:p>
          <a:p>
            <a:endParaRPr lang="ko-KR" altLang="en-US" dirty="0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19192856" descr="EMB00002d9477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3929066"/>
            <a:ext cx="2949024" cy="1571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비정형 문제와 진짜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비정형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비정형적이고 </a:t>
            </a:r>
            <a:r>
              <a:rPr lang="ko-KR" altLang="en-US" dirty="0"/>
              <a:t>열린 사고력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ko-KR" altLang="en-US" sz="800" dirty="0" smtClean="0"/>
              <a:t> </a:t>
            </a:r>
            <a:endParaRPr lang="ko-KR" altLang="en-US" sz="800" dirty="0"/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문제의 특징</a:t>
            </a:r>
          </a:p>
          <a:p>
            <a:pPr marL="0" indent="0" fontAlgn="base">
              <a:buNone/>
            </a:pPr>
            <a:r>
              <a:rPr lang="ko-KR" altLang="en-US" dirty="0" smtClean="0"/>
              <a:t>    해답이 </a:t>
            </a:r>
            <a:r>
              <a:rPr lang="ko-KR" altLang="en-US" dirty="0"/>
              <a:t>일정하지 않은 비정형</a:t>
            </a:r>
            <a:r>
              <a:rPr lang="en-US" altLang="ko-KR" dirty="0"/>
              <a:t>(ill-structured) </a:t>
            </a:r>
            <a:r>
              <a:rPr lang="ko-KR" altLang="en-US" dirty="0"/>
              <a:t>문제 또는 </a:t>
            </a:r>
          </a:p>
          <a:p>
            <a:pPr marL="0" indent="0" fontAlgn="base">
              <a:buNone/>
            </a:pPr>
            <a:r>
              <a:rPr lang="ko-KR" altLang="en-US" dirty="0" smtClean="0"/>
              <a:t>    하나 </a:t>
            </a:r>
            <a:r>
              <a:rPr lang="ko-KR" altLang="en-US" dirty="0"/>
              <a:t>이상의 해답을 가진 열린 사고력</a:t>
            </a:r>
            <a:r>
              <a:rPr lang="en-US" altLang="ko-KR" dirty="0"/>
              <a:t>(open-ended) </a:t>
            </a:r>
            <a:r>
              <a:rPr lang="ko-KR" altLang="en-US" dirty="0"/>
              <a:t>문제가 많음</a:t>
            </a:r>
          </a:p>
          <a:p>
            <a:pPr fontAlgn="base"/>
            <a:r>
              <a:rPr lang="ko-KR" altLang="en-US" dirty="0" smtClean="0"/>
              <a:t>비정형적이거나 </a:t>
            </a:r>
            <a:r>
              <a:rPr lang="ko-KR" altLang="en-US" dirty="0"/>
              <a:t>열린 사고력적 특성을 찾을 수 있는 의자 설계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7장\그림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04"/>
          <a:stretch/>
        </p:blipFill>
        <p:spPr bwMode="auto">
          <a:xfrm>
            <a:off x="2195736" y="3789040"/>
            <a:ext cx="4517258" cy="212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마인드맵의 작성 방법과 요령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가로로 </a:t>
            </a:r>
            <a:r>
              <a:rPr lang="ko-KR" altLang="en-US" dirty="0"/>
              <a:t>된 종이의 중심에서 시작</a:t>
            </a:r>
          </a:p>
          <a:p>
            <a:pPr fontAlgn="base"/>
            <a:r>
              <a:rPr lang="ko-KR" altLang="en-US" dirty="0" smtClean="0"/>
              <a:t>중심 </a:t>
            </a:r>
            <a:r>
              <a:rPr lang="ko-KR" altLang="en-US" dirty="0"/>
              <a:t>이미지에서 몇 개의 목표를 설정하여 주 가지로 연결</a:t>
            </a:r>
          </a:p>
          <a:p>
            <a:pPr fontAlgn="base"/>
            <a:r>
              <a:rPr lang="ko-KR" altLang="en-US" dirty="0" smtClean="0"/>
              <a:t>주 </a:t>
            </a:r>
            <a:r>
              <a:rPr lang="ko-KR" altLang="en-US" dirty="0"/>
              <a:t>가지의 끝에서부터 부 가지로 연결</a:t>
            </a:r>
          </a:p>
          <a:p>
            <a:pPr fontAlgn="base"/>
            <a:r>
              <a:rPr lang="ko-KR" altLang="en-US" dirty="0" smtClean="0"/>
              <a:t>부 </a:t>
            </a:r>
            <a:r>
              <a:rPr lang="ko-KR" altLang="en-US" dirty="0"/>
              <a:t>가지의 끝에서 세부 가지를 연결</a:t>
            </a:r>
          </a:p>
          <a:p>
            <a:pPr fontAlgn="base"/>
            <a:r>
              <a:rPr lang="ko-KR" altLang="en-US" dirty="0" smtClean="0"/>
              <a:t>중심 </a:t>
            </a:r>
            <a:r>
              <a:rPr lang="ko-KR" altLang="en-US" dirty="0"/>
              <a:t>생각을 나타내기 위해 적절한 이미지나 사진을 활용</a:t>
            </a:r>
          </a:p>
          <a:p>
            <a:pPr fontAlgn="base"/>
            <a:r>
              <a:rPr lang="ko-KR" altLang="en-US" dirty="0" smtClean="0"/>
              <a:t>전체적으로 </a:t>
            </a:r>
            <a:r>
              <a:rPr lang="ko-KR" altLang="en-US" dirty="0"/>
              <a:t>잘 구분되는 </a:t>
            </a:r>
            <a:r>
              <a:rPr lang="en-US" altLang="ko-KR" dirty="0"/>
              <a:t>3</a:t>
            </a:r>
            <a:r>
              <a:rPr lang="ko-KR" altLang="en-US" dirty="0"/>
              <a:t>가지 이상의 색깔을 사용</a:t>
            </a:r>
          </a:p>
          <a:p>
            <a:pPr fontAlgn="base"/>
            <a:r>
              <a:rPr lang="ko-KR" altLang="en-US" dirty="0" smtClean="0"/>
              <a:t>흐름을 </a:t>
            </a:r>
            <a:r>
              <a:rPr lang="ko-KR" altLang="en-US" dirty="0"/>
              <a:t>알 수 있게 약간 구부리면서 가지를 만듦</a:t>
            </a:r>
          </a:p>
          <a:p>
            <a:pPr fontAlgn="base"/>
            <a:r>
              <a:rPr lang="ko-KR" altLang="en-US" dirty="0" smtClean="0"/>
              <a:t>가지 </a:t>
            </a:r>
            <a:r>
              <a:rPr lang="ko-KR" altLang="en-US" dirty="0"/>
              <a:t>당 하나의 키워드만을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마인드맵의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1D0BA1"/>
                </a:solidFill>
              </a:rPr>
              <a:t>주제</a:t>
            </a:r>
            <a:r>
              <a:rPr lang="en-US" altLang="ko-KR" dirty="0">
                <a:solidFill>
                  <a:srgbClr val="1D0BA1"/>
                </a:solidFill>
              </a:rPr>
              <a:t>: </a:t>
            </a:r>
            <a:r>
              <a:rPr lang="ko-KR" altLang="en-US" dirty="0">
                <a:solidFill>
                  <a:srgbClr val="1D0BA1"/>
                </a:solidFill>
              </a:rPr>
              <a:t>바람직한 공학도가 되기 위한 대학생활은 무엇일까</a:t>
            </a:r>
            <a:r>
              <a:rPr lang="en-US" altLang="ko-KR" dirty="0" smtClean="0">
                <a:solidFill>
                  <a:srgbClr val="1D0BA1"/>
                </a:solidFill>
              </a:rPr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① ‘바람직한 공학도’의 목표를 정하여 적고 주 가지로 연결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7장\그림7-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1710023" y="2420888"/>
            <a:ext cx="4374145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마인드맵의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② 각 주 가지의 끝에 부 가지와 세부 가지를 연결하여 마인드맵 완성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1506" name="Picture 2" descr="C:\Users\Administrator\Desktop\창의공학설계\창의공학설계_그림파일\7장\그림7-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2"/>
          <a:stretch/>
        </p:blipFill>
        <p:spPr bwMode="auto">
          <a:xfrm>
            <a:off x="1151760" y="1772816"/>
            <a:ext cx="6657417" cy="40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마인드맵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종이와 </a:t>
            </a:r>
            <a:r>
              <a:rPr lang="ko-KR" altLang="en-US" dirty="0"/>
              <a:t>필기도구만 있으면 시작할 수 있음</a:t>
            </a:r>
          </a:p>
          <a:p>
            <a:pPr fontAlgn="base"/>
            <a:r>
              <a:rPr lang="ko-KR" altLang="en-US" dirty="0" smtClean="0"/>
              <a:t>디지털 </a:t>
            </a:r>
            <a:r>
              <a:rPr lang="ko-KR" altLang="en-US" dirty="0"/>
              <a:t>마인드맵 소프트웨어 프로그램 활용</a:t>
            </a:r>
          </a:p>
          <a:p>
            <a:pPr marL="342000" indent="0" fontAlgn="base">
              <a:buNone/>
            </a:pPr>
            <a:r>
              <a:rPr lang="en-US" altLang="ko-KR" dirty="0" smtClean="0"/>
              <a:t>ThinkWise</a:t>
            </a:r>
            <a:r>
              <a:rPr lang="en-US" altLang="ko-KR" dirty="0"/>
              <a:t>, Mind42, </a:t>
            </a:r>
            <a:r>
              <a:rPr lang="en-US" altLang="ko-KR" dirty="0" err="1"/>
              <a:t>ALMind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</a:p>
          <a:p>
            <a:pPr fontAlgn="base"/>
            <a:r>
              <a:rPr lang="ko-KR" altLang="en-US" dirty="0" smtClean="0"/>
              <a:t>창의성 </a:t>
            </a:r>
            <a:r>
              <a:rPr lang="ko-KR" altLang="en-US" dirty="0"/>
              <a:t>계발과 이해력 및 암기와 같은 능력 향상</a:t>
            </a:r>
          </a:p>
          <a:p>
            <a:pPr fontAlgn="base"/>
            <a:r>
              <a:rPr lang="ko-KR" altLang="en-US" dirty="0" smtClean="0"/>
              <a:t>복잡한 </a:t>
            </a:r>
            <a:r>
              <a:rPr lang="ko-KR" altLang="en-US" dirty="0"/>
              <a:t>문제나 추상적인 생각을 이미지화와 정리에 효과적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7장\그림7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68960"/>
            <a:ext cx="5339352" cy="23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/>
              <a:t>팀워크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팀워크의 개념과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b="1" dirty="0"/>
              <a:t>팀</a:t>
            </a:r>
            <a:r>
              <a:rPr lang="en-US" altLang="ko-KR" b="1" dirty="0"/>
              <a:t>(team) </a:t>
            </a:r>
            <a:endParaRPr lang="ko-KR" altLang="en-US" b="1" dirty="0"/>
          </a:p>
          <a:p>
            <a:pPr fontAlgn="base"/>
            <a:r>
              <a:rPr lang="ko-KR" altLang="en-US" dirty="0" smtClean="0"/>
              <a:t>두 </a:t>
            </a:r>
            <a:r>
              <a:rPr lang="ko-KR" altLang="en-US" dirty="0"/>
              <a:t>사람 이상이 모여 목표 달성을 위해 협력하고 노력하는 조직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ko-KR" altLang="en-US" b="1" dirty="0" smtClean="0"/>
              <a:t>팀워크</a:t>
            </a:r>
            <a:r>
              <a:rPr lang="en-US" altLang="ko-KR" b="1" dirty="0"/>
              <a:t>(team work)</a:t>
            </a:r>
            <a:endParaRPr lang="ko-KR" altLang="en-US" b="1" dirty="0"/>
          </a:p>
          <a:p>
            <a:pPr fontAlgn="base"/>
            <a:r>
              <a:rPr lang="ko-KR" altLang="en-US" dirty="0" smtClean="0"/>
              <a:t>팀의 </a:t>
            </a:r>
            <a:r>
              <a:rPr lang="ko-KR" altLang="en-US" dirty="0"/>
              <a:t>목표 달성을 위해 구성원들이 상호 협조적으로 일하는 과정</a:t>
            </a:r>
          </a:p>
          <a:p>
            <a:pPr fontAlgn="base"/>
            <a:r>
              <a:rPr lang="ko-KR" altLang="en-US" dirty="0" smtClean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행정조직 등에서 사용되는 개념</a:t>
            </a:r>
          </a:p>
          <a:p>
            <a:pPr fontAlgn="base"/>
            <a:r>
              <a:rPr lang="ko-KR" altLang="en-US" dirty="0" smtClean="0"/>
              <a:t>팀워크 </a:t>
            </a:r>
            <a:r>
              <a:rPr lang="ko-KR" altLang="en-US" dirty="0"/>
              <a:t>내의 소통 및 협력이 중요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(최종)-2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77072"/>
            <a:ext cx="2828925" cy="1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팀워크의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팀워크가 </a:t>
            </a:r>
            <a:r>
              <a:rPr lang="ko-KR" altLang="en-US" dirty="0"/>
              <a:t>효과적으로 수행되기 위해서는 지속적인 노력 필요</a:t>
            </a:r>
          </a:p>
          <a:p>
            <a:pPr fontAlgn="base"/>
            <a:r>
              <a:rPr lang="ko-KR" altLang="en-US" dirty="0" smtClean="0"/>
              <a:t>팀워크 </a:t>
            </a:r>
            <a:r>
              <a:rPr lang="ko-KR" altLang="en-US" dirty="0"/>
              <a:t>활동의 장단점</a:t>
            </a:r>
          </a:p>
          <a:p>
            <a:endParaRPr lang="ko-KR" altLang="en-US" dirty="0"/>
          </a:p>
        </p:txBody>
      </p:sp>
      <p:pic>
        <p:nvPicPr>
          <p:cNvPr id="24578" name="Picture 2" descr="C:\Users\Administrator\Desktop\창의공학설계\창의공학설계_그림파일\7장\표7-2(5-2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/>
          <a:stretch/>
        </p:blipFill>
        <p:spPr bwMode="auto">
          <a:xfrm>
            <a:off x="1014112" y="1993894"/>
            <a:ext cx="6392508" cy="3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팀워크의 핵심요소와 효율적 팀워크 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팀워크에 필요한 핵심요소들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명확한 </a:t>
            </a:r>
            <a:r>
              <a:rPr lang="ko-KR" altLang="en-US" dirty="0"/>
              <a:t>목표의 </a:t>
            </a:r>
            <a:r>
              <a:rPr lang="ko-KR" altLang="en-US" dirty="0" smtClean="0"/>
              <a:t>설정</a:t>
            </a:r>
          </a:p>
          <a:p>
            <a:pPr fontAlgn="base"/>
            <a:r>
              <a:rPr lang="ko-KR" altLang="en-US" dirty="0" smtClean="0"/>
              <a:t>원만한 </a:t>
            </a:r>
            <a:r>
              <a:rPr lang="ko-KR" altLang="en-US" dirty="0"/>
              <a:t>의사소통</a:t>
            </a:r>
          </a:p>
          <a:p>
            <a:pPr fontAlgn="base"/>
            <a:r>
              <a:rPr lang="ko-KR" altLang="en-US" dirty="0" smtClean="0"/>
              <a:t>훌륭한 </a:t>
            </a:r>
            <a:r>
              <a:rPr lang="ko-KR" altLang="en-US" dirty="0"/>
              <a:t>리더십</a:t>
            </a:r>
          </a:p>
          <a:p>
            <a:pPr fontAlgn="base"/>
            <a:r>
              <a:rPr lang="ko-KR" altLang="en-US" dirty="0" smtClean="0"/>
              <a:t>의견 </a:t>
            </a:r>
            <a:r>
              <a:rPr lang="ko-KR" altLang="en-US" dirty="0"/>
              <a:t>충돌의 원만한 해결</a:t>
            </a:r>
          </a:p>
          <a:p>
            <a:pPr fontAlgn="base"/>
            <a:r>
              <a:rPr lang="ko-KR" altLang="en-US" dirty="0" smtClean="0"/>
              <a:t>분명한 </a:t>
            </a:r>
            <a:r>
              <a:rPr lang="ko-KR" altLang="en-US" dirty="0"/>
              <a:t>역할 설정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7장\표7-3(5-3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5"/>
          <a:stretch/>
        </p:blipFill>
        <p:spPr bwMode="auto">
          <a:xfrm>
            <a:off x="1053439" y="3573016"/>
            <a:ext cx="6686913" cy="20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효율적인 팀워크를 위한 방안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팀의 </a:t>
            </a:r>
            <a:r>
              <a:rPr lang="ko-KR" altLang="en-US" dirty="0"/>
              <a:t>구조와 효율적인 운영을 위한 규칙이나 원칙이 있어야 함</a:t>
            </a:r>
          </a:p>
          <a:p>
            <a:pPr fontAlgn="base"/>
            <a:r>
              <a:rPr lang="ko-KR" altLang="en-US" dirty="0" smtClean="0"/>
              <a:t>팀에 </a:t>
            </a:r>
            <a:r>
              <a:rPr lang="ko-KR" altLang="en-US" dirty="0"/>
              <a:t>대해 헌신할 수 있는 팀장을 잘 선임</a:t>
            </a:r>
          </a:p>
          <a:p>
            <a:pPr fontAlgn="base"/>
            <a:r>
              <a:rPr lang="ko-KR" altLang="en-US" dirty="0" smtClean="0"/>
              <a:t>팀원의 </a:t>
            </a:r>
            <a:r>
              <a:rPr lang="ko-KR" altLang="en-US" dirty="0"/>
              <a:t>역할 분담에 따른 임무와 책임 한계를 명확하게 해야 함</a:t>
            </a:r>
          </a:p>
          <a:p>
            <a:pPr fontAlgn="base"/>
            <a:r>
              <a:rPr lang="ko-KR" altLang="en-US" dirty="0" smtClean="0"/>
              <a:t>회의 </a:t>
            </a:r>
            <a:r>
              <a:rPr lang="ko-KR" altLang="en-US" dirty="0"/>
              <a:t>의제 목록을 명확히 하고 수행임무 목록을 작성</a:t>
            </a:r>
          </a:p>
          <a:p>
            <a:pPr fontAlgn="base"/>
            <a:r>
              <a:rPr lang="ko-KR" altLang="en-US" dirty="0" smtClean="0"/>
              <a:t>칭찬</a:t>
            </a:r>
            <a:r>
              <a:rPr lang="en-US" altLang="ko-KR" dirty="0"/>
              <a:t>, </a:t>
            </a:r>
            <a:r>
              <a:rPr lang="ko-KR" altLang="en-US" dirty="0"/>
              <a:t>격려</a:t>
            </a:r>
            <a:r>
              <a:rPr lang="en-US" altLang="ko-KR" dirty="0"/>
              <a:t>, </a:t>
            </a:r>
            <a:r>
              <a:rPr lang="ko-KR" altLang="en-US" dirty="0"/>
              <a:t>관심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양보에 힘쓰고 자기의 업무에 책임을 짐</a:t>
            </a:r>
          </a:p>
          <a:p>
            <a:pPr fontAlgn="base"/>
            <a:r>
              <a:rPr lang="ko-KR" altLang="en-US" dirty="0" smtClean="0"/>
              <a:t>회의 </a:t>
            </a:r>
            <a:r>
              <a:rPr lang="ko-KR" altLang="en-US" dirty="0"/>
              <a:t>결과를 회의록에 기록하여 명료화함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(최종)-2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21" y="3638203"/>
            <a:ext cx="3852863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회의록 및 팀원 임무 규정 양식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ko-KR" altLang="en-US" dirty="0"/>
              <a:t>회의록 </a:t>
            </a:r>
            <a:r>
              <a:rPr lang="ko-KR" altLang="en-US" dirty="0" smtClean="0"/>
              <a:t>양식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팀원 임무 규정 양식</a:t>
            </a:r>
          </a:p>
          <a:p>
            <a:endParaRPr lang="ko-KR" altLang="en-US" dirty="0"/>
          </a:p>
        </p:txBody>
      </p:sp>
      <p:pic>
        <p:nvPicPr>
          <p:cNvPr id="5" name="Picture 2" descr="C:\Users\Administrator\Desktop\창의공학설계\창의공학설계_그림파일\7장\그림7-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 bwMode="auto">
          <a:xfrm>
            <a:off x="2526280" y="1263452"/>
            <a:ext cx="3240360" cy="22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창의공학설계\창의공학설계_그림파일\7장\그림7-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7"/>
          <a:stretch/>
        </p:blipFill>
        <p:spPr bwMode="auto">
          <a:xfrm>
            <a:off x="3354512" y="3900376"/>
            <a:ext cx="3665760" cy="22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정형적 문제와 비정형적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“</a:t>
            </a:r>
            <a:r>
              <a:rPr lang="ko-KR" altLang="en-US" dirty="0"/>
              <a:t>비정형적인 문제는 우리가 일상적으로 만나는 일이다</a:t>
            </a:r>
            <a:r>
              <a:rPr lang="en-US" altLang="ko-KR" dirty="0"/>
              <a:t>.”(</a:t>
            </a:r>
            <a:r>
              <a:rPr lang="ko-KR" altLang="en-US" dirty="0" err="1"/>
              <a:t>사이먼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 smtClean="0"/>
              <a:t>“</a:t>
            </a:r>
            <a:r>
              <a:rPr lang="ko-KR" altLang="en-US" dirty="0"/>
              <a:t>불명확한 목표와 완전하지 못한 정보들을 가지고 있다”</a:t>
            </a:r>
            <a:r>
              <a:rPr lang="en-US" altLang="ko-KR" dirty="0"/>
              <a:t>(</a:t>
            </a:r>
            <a:r>
              <a:rPr lang="ko-KR" altLang="en-US" dirty="0"/>
              <a:t>보스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 smtClean="0"/>
              <a:t>만약 </a:t>
            </a:r>
            <a:r>
              <a:rPr lang="ko-KR" altLang="en-US" dirty="0"/>
              <a:t>정형적 문제가 차를 운전하는 수준의 문제라면</a:t>
            </a:r>
            <a:r>
              <a:rPr lang="en-US" altLang="ko-KR" dirty="0"/>
              <a:t>, </a:t>
            </a:r>
            <a:r>
              <a:rPr lang="ko-KR" altLang="en-US" dirty="0"/>
              <a:t>비정형적 </a:t>
            </a:r>
          </a:p>
          <a:p>
            <a:pPr marL="0" indent="0" fontAlgn="base">
              <a:buNone/>
            </a:pPr>
            <a:r>
              <a:rPr lang="ko-KR" altLang="en-US" dirty="0" smtClean="0"/>
              <a:t>    문제는 </a:t>
            </a:r>
            <a:r>
              <a:rPr lang="ko-KR" altLang="en-US" dirty="0"/>
              <a:t>차를 새로 설계하는 일 수준의 어려운 문제임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7장\표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0" y="2708920"/>
            <a:ext cx="706227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진짜 문제의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920880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고대로부터 </a:t>
            </a:r>
            <a:r>
              <a:rPr lang="ko-KR" altLang="en-US" dirty="0"/>
              <a:t>피라미드 등 거대한 건축물이 실제 진짜로 세워짐</a:t>
            </a:r>
          </a:p>
          <a:p>
            <a:pPr fontAlgn="base"/>
            <a:r>
              <a:rPr lang="en-US" altLang="ko-KR" dirty="0" smtClean="0"/>
              <a:t>20</a:t>
            </a:r>
            <a:r>
              <a:rPr lang="ko-KR" altLang="en-US" dirty="0"/>
              <a:t>세기 후반에는 </a:t>
            </a:r>
            <a:r>
              <a:rPr lang="en-US" altLang="ko-KR" dirty="0"/>
              <a:t>CT, MRI, </a:t>
            </a:r>
            <a:r>
              <a:rPr lang="ko-KR" altLang="en-US" dirty="0"/>
              <a:t>원자로 등 과학적 발전이 이루어짐</a:t>
            </a:r>
          </a:p>
          <a:p>
            <a:pPr fontAlgn="base"/>
            <a:r>
              <a:rPr lang="ko-KR" altLang="en-US" dirty="0" smtClean="0"/>
              <a:t>반면 </a:t>
            </a:r>
            <a:r>
              <a:rPr lang="ko-KR" altLang="en-US" dirty="0"/>
              <a:t>수백 년에 걸쳐 연구되어온 연금술은 불가능</a:t>
            </a:r>
          </a:p>
          <a:p>
            <a:pPr fontAlgn="base"/>
            <a:r>
              <a:rPr lang="ko-KR" altLang="en-US" dirty="0" smtClean="0"/>
              <a:t>연금술 </a:t>
            </a:r>
            <a:r>
              <a:rPr lang="ko-KR" altLang="en-US" dirty="0"/>
              <a:t>문제는 원래부터 정의될 수 없는</a:t>
            </a:r>
            <a:r>
              <a:rPr lang="en-US" altLang="ko-KR" dirty="0"/>
              <a:t>, </a:t>
            </a:r>
            <a:r>
              <a:rPr lang="ko-KR" altLang="en-US" dirty="0"/>
              <a:t>진짜 문제가 아님</a:t>
            </a:r>
          </a:p>
          <a:p>
            <a:pPr fontAlgn="base"/>
            <a:r>
              <a:rPr lang="ko-KR" altLang="en-US" dirty="0" smtClean="0"/>
              <a:t>일반적인 </a:t>
            </a:r>
            <a:r>
              <a:rPr lang="ko-KR" altLang="en-US" dirty="0"/>
              <a:t>문제가 아닌 진짜 문제</a:t>
            </a:r>
            <a:r>
              <a:rPr lang="en-US" altLang="ko-KR" dirty="0"/>
              <a:t>(real problem)</a:t>
            </a:r>
            <a:r>
              <a:rPr lang="ko-KR" altLang="en-US" dirty="0"/>
              <a:t>를 정의해야 함</a:t>
            </a:r>
          </a:p>
          <a:p>
            <a:pPr fontAlgn="base"/>
            <a:r>
              <a:rPr lang="ko-KR" altLang="en-US" dirty="0" smtClean="0"/>
              <a:t>문제의 </a:t>
            </a:r>
            <a:r>
              <a:rPr lang="ko-KR" altLang="en-US" dirty="0"/>
              <a:t>본질을 혼동시키는 증상을 문제와 분리시켜 문제의 본질을 파악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34099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문제의 정의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코카콜라의 문제 정의 오류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코카콜라 </a:t>
            </a:r>
            <a:r>
              <a:rPr lang="ko-KR" altLang="en-US" dirty="0"/>
              <a:t>회사는 코카콜라와 </a:t>
            </a:r>
            <a:r>
              <a:rPr lang="ko-KR" altLang="en-US" dirty="0" err="1"/>
              <a:t>펩시콜라의</a:t>
            </a:r>
            <a:r>
              <a:rPr lang="ko-KR" altLang="en-US" dirty="0"/>
              <a:t> 블라인드 테스트 실시</a:t>
            </a:r>
          </a:p>
          <a:p>
            <a:pPr fontAlgn="base"/>
            <a:r>
              <a:rPr lang="ko-KR" altLang="en-US" dirty="0" err="1" smtClean="0"/>
              <a:t>펩시콜라의</a:t>
            </a:r>
            <a:r>
              <a:rPr lang="ko-KR" altLang="en-US" dirty="0" smtClean="0"/>
              <a:t> </a:t>
            </a:r>
            <a:r>
              <a:rPr lang="ko-KR" altLang="en-US" dirty="0"/>
              <a:t>선호도가 높아지자 “</a:t>
            </a:r>
            <a:r>
              <a:rPr lang="ko-KR" altLang="en-US" dirty="0" err="1"/>
              <a:t>뉴</a:t>
            </a:r>
            <a:r>
              <a:rPr lang="ko-KR" altLang="en-US" dirty="0"/>
              <a:t> </a:t>
            </a:r>
            <a:r>
              <a:rPr lang="ko-KR" altLang="en-US" dirty="0" err="1"/>
              <a:t>코크</a:t>
            </a:r>
            <a:r>
              <a:rPr lang="ko-KR" altLang="en-US" dirty="0"/>
              <a:t>”라는 새로운 콜라 출시</a:t>
            </a:r>
          </a:p>
          <a:p>
            <a:pPr fontAlgn="base"/>
            <a:r>
              <a:rPr lang="ko-KR" altLang="en-US" dirty="0" smtClean="0"/>
              <a:t>소비자들의 </a:t>
            </a:r>
            <a:r>
              <a:rPr lang="ko-KR" altLang="en-US" dirty="0"/>
              <a:t>강력한 항의로 “</a:t>
            </a:r>
            <a:r>
              <a:rPr lang="ko-KR" altLang="en-US" dirty="0" err="1"/>
              <a:t>뉴</a:t>
            </a:r>
            <a:r>
              <a:rPr lang="ko-KR" altLang="en-US" dirty="0"/>
              <a:t> </a:t>
            </a:r>
            <a:r>
              <a:rPr lang="ko-KR" altLang="en-US" dirty="0" err="1"/>
              <a:t>코크</a:t>
            </a:r>
            <a:r>
              <a:rPr lang="ko-KR" altLang="en-US" dirty="0"/>
              <a:t>” 퇴출</a:t>
            </a:r>
          </a:p>
          <a:p>
            <a:pPr fontAlgn="base"/>
            <a:r>
              <a:rPr lang="ko-KR" altLang="en-US" dirty="0" smtClean="0"/>
              <a:t>감정적인 </a:t>
            </a:r>
            <a:r>
              <a:rPr lang="ko-KR" altLang="en-US" dirty="0"/>
              <a:t>문제나 기존 브랜드에 대한 충성심을 가볍게 생각</a:t>
            </a:r>
          </a:p>
          <a:p>
            <a:pPr fontAlgn="base"/>
            <a:r>
              <a:rPr lang="ko-KR" altLang="en-US" dirty="0" smtClean="0"/>
              <a:t>블라인드 </a:t>
            </a:r>
            <a:r>
              <a:rPr lang="ko-KR" altLang="en-US" dirty="0"/>
              <a:t>테스트로는 진짜 문제의 판단이 어려움을 인식 못함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7장\그림7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2899916" cy="18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문제의 정의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자동차 에어백 팽창 문제의 오류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회사는 </a:t>
            </a:r>
            <a:r>
              <a:rPr lang="ko-KR" altLang="en-US" dirty="0"/>
              <a:t>에어백 팽창 실패율이 높은 문제점을 발견</a:t>
            </a:r>
          </a:p>
          <a:p>
            <a:pPr fontAlgn="base"/>
            <a:r>
              <a:rPr lang="ko-KR" altLang="en-US" dirty="0" smtClean="0"/>
              <a:t>전문 </a:t>
            </a:r>
            <a:r>
              <a:rPr lang="ko-KR" altLang="en-US" dirty="0"/>
              <a:t>엔지니어에게 이 문제를 해결하는 작업을 의뢰</a:t>
            </a:r>
          </a:p>
          <a:p>
            <a:pPr fontAlgn="base"/>
            <a:r>
              <a:rPr lang="ko-KR" altLang="en-US" dirty="0" smtClean="0"/>
              <a:t>엔지니어는 </a:t>
            </a:r>
            <a:r>
              <a:rPr lang="ko-KR" altLang="en-US" dirty="0"/>
              <a:t>부품 결함으로 문제를 정의하고 작업했으나 실패</a:t>
            </a:r>
          </a:p>
          <a:p>
            <a:pPr fontAlgn="base"/>
            <a:r>
              <a:rPr lang="ko-KR" altLang="en-US" dirty="0" smtClean="0"/>
              <a:t>다시 </a:t>
            </a:r>
            <a:r>
              <a:rPr lang="ko-KR" altLang="en-US" dirty="0"/>
              <a:t>문제를 정의하고</a:t>
            </a:r>
            <a:r>
              <a:rPr lang="en-US" altLang="ko-KR" dirty="0"/>
              <a:t>, </a:t>
            </a:r>
            <a:r>
              <a:rPr lang="ko-KR" altLang="en-US" dirty="0"/>
              <a:t>포장 과정에서 발생한 문제임을 알아냄</a:t>
            </a:r>
          </a:p>
          <a:p>
            <a:pPr fontAlgn="base"/>
            <a:r>
              <a:rPr lang="ko-KR" altLang="en-US" dirty="0" smtClean="0"/>
              <a:t>그 </a:t>
            </a:r>
            <a:r>
              <a:rPr lang="ko-KR" altLang="en-US" dirty="0"/>
              <a:t>후 에어백을 접는 과정에서 견고성을 일정하게 하여 문제해결 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7장\그림7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45024"/>
            <a:ext cx="439841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700808"/>
            <a:ext cx="7632848" cy="1079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문제의 정의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배가 아픈 다양한 이유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중학교 </a:t>
            </a:r>
            <a:r>
              <a:rPr lang="en-US" altLang="ko-KR" dirty="0"/>
              <a:t>2</a:t>
            </a:r>
            <a:r>
              <a:rPr lang="ko-KR" altLang="en-US" dirty="0"/>
              <a:t>학년 아들이 배가 아프다며 며칠 째 조퇴하여 집에 왔다</a:t>
            </a:r>
            <a:r>
              <a:rPr lang="en-US" altLang="ko-KR" dirty="0"/>
              <a:t>. </a:t>
            </a:r>
            <a:r>
              <a:rPr lang="ko-KR" altLang="en-US" dirty="0"/>
              <a:t>가족들은 병원에 데려가 진료를 하였지만 이상소견이 없었다</a:t>
            </a:r>
            <a:r>
              <a:rPr lang="en-US" altLang="ko-KR" dirty="0"/>
              <a:t>. </a:t>
            </a:r>
            <a:r>
              <a:rPr lang="ko-KR" altLang="en-US" dirty="0"/>
              <a:t>이런 경우 어떻게 진짜 문제를 파악할 수 있을까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현재 상황을 회피하려는 징후일 가능성이 크다</a:t>
            </a:r>
            <a:r>
              <a:rPr lang="en-US" altLang="ko-KR" dirty="0"/>
              <a:t>. </a:t>
            </a:r>
            <a:r>
              <a:rPr lang="ko-KR" altLang="en-US" dirty="0"/>
              <a:t>아마도 학생이 학교생활에 염증을 느꼈거나</a:t>
            </a:r>
            <a:r>
              <a:rPr lang="en-US" altLang="ko-KR" dirty="0"/>
              <a:t>, </a:t>
            </a:r>
            <a:r>
              <a:rPr lang="ko-KR" altLang="en-US" dirty="0"/>
              <a:t>친구와의 다툼이나 집단 따돌림을 당하고 있을 가능성에 맞추어 문제를 파악하는 것이 좋을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(최종)-2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3744416" cy="187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700808"/>
            <a:ext cx="7786696" cy="1368152"/>
          </a:xfrm>
          <a:prstGeom prst="roundRect">
            <a:avLst>
              <a:gd name="adj" fmla="val 1307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진짜 문제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베니스의 상인의 살점 </a:t>
            </a:r>
            <a:r>
              <a:rPr lang="en-US" altLang="ko-KR" dirty="0"/>
              <a:t>1</a:t>
            </a:r>
            <a:r>
              <a:rPr lang="ko-KR" altLang="en-US" dirty="0"/>
              <a:t>파운드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셰익스피어의 명작 ‘베니스의 상인’에서 어느 상인이 빌린 돈을 약속한 날짜에 갚지 못하면 살점 </a:t>
            </a:r>
            <a:r>
              <a:rPr lang="en-US" altLang="ko-KR" dirty="0"/>
              <a:t>1</a:t>
            </a:r>
            <a:r>
              <a:rPr lang="ko-KR" altLang="en-US" dirty="0"/>
              <a:t>파운드를 베어내기로 했다</a:t>
            </a:r>
            <a:r>
              <a:rPr lang="en-US" altLang="ko-KR" dirty="0"/>
              <a:t>. </a:t>
            </a:r>
            <a:r>
              <a:rPr lang="ko-KR" altLang="en-US" dirty="0"/>
              <a:t>그러나 그는 사정상 돈을 갚을 수가 없게 되어 살점 </a:t>
            </a:r>
            <a:r>
              <a:rPr lang="en-US" altLang="ko-KR" dirty="0"/>
              <a:t>1</a:t>
            </a:r>
            <a:r>
              <a:rPr lang="ko-KR" altLang="en-US" dirty="0"/>
              <a:t>파운드를 베어내게 될 순간을 맞이하였다</a:t>
            </a:r>
            <a:r>
              <a:rPr lang="en-US" altLang="ko-KR" dirty="0"/>
              <a:t>. </a:t>
            </a:r>
            <a:r>
              <a:rPr lang="ko-KR" altLang="en-US" dirty="0"/>
              <a:t>그는 무슨 말을 하고 위기를 모면하였을까요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위급한 순간에 상인은 “정확히 </a:t>
            </a:r>
            <a:r>
              <a:rPr lang="en-US" altLang="ko-KR" dirty="0"/>
              <a:t>1</a:t>
            </a:r>
            <a:r>
              <a:rPr lang="ko-KR" altLang="en-US" dirty="0"/>
              <a:t>파운드를 베어내지 못하면 너는 큰 처벌을 받을 것이다”라는 말에 돈을 빌려준 사람은 감히 칼을 대지 못했다</a:t>
            </a:r>
            <a:r>
              <a:rPr lang="en-US" altLang="ko-KR" dirty="0"/>
              <a:t>. </a:t>
            </a:r>
            <a:r>
              <a:rPr lang="ko-KR" altLang="en-US" dirty="0"/>
              <a:t>그는 이러한 문제 정의의 문제점을 날카롭게 지적하는 논리적 주장으로 생명이 위태로울 수도 있는 위기를 모면하였다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(최종)-2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48" y="3233127"/>
            <a:ext cx="4074960" cy="16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1855</Words>
  <Application>Microsoft Office PowerPoint</Application>
  <PresentationFormat>화면 슬라이드 쇼(4:3)</PresentationFormat>
  <Paragraphs>297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굴림</vt:lpstr>
      <vt:lpstr>Arial</vt:lpstr>
      <vt:lpstr>맑은 고딕</vt:lpstr>
      <vt:lpstr>Wingdings</vt:lpstr>
      <vt:lpstr>Agency FB</vt:lpstr>
      <vt:lpstr>Office 테마</vt:lpstr>
      <vt:lpstr>PowerPoint 프레젠테이션</vt:lpstr>
      <vt:lpstr>PowerPoint 프레젠테이션</vt:lpstr>
      <vt:lpstr>1. 비정형 문제와 진짜 문제</vt:lpstr>
      <vt:lpstr>(3) 정형적 문제와 비정형적 문제</vt:lpstr>
      <vt:lpstr>1.2 진짜 문제의 정의</vt:lpstr>
      <vt:lpstr>진짜 문제의 정의 오류</vt:lpstr>
      <vt:lpstr>진짜 문제의 정의 오류</vt:lpstr>
      <vt:lpstr>진짜 문제의 정의 오류</vt:lpstr>
      <vt:lpstr>진짜 문제 정의</vt:lpstr>
      <vt:lpstr>진짜 문제 정의</vt:lpstr>
      <vt:lpstr>진짜 문제 정의</vt:lpstr>
      <vt:lpstr>2. 합리적인 설계 방법론</vt:lpstr>
      <vt:lpstr>어피니티 다이어그램</vt:lpstr>
      <vt:lpstr>어피니티 다이어그램의 장점</vt:lpstr>
      <vt:lpstr>2.2 목표 트리(object tree)</vt:lpstr>
      <vt:lpstr>목표 트리 작성 방법</vt:lpstr>
      <vt:lpstr>목표 트리 작성 방법</vt:lpstr>
      <vt:lpstr>목표 트리 작성 방법</vt:lpstr>
      <vt:lpstr>목표 트리의 예</vt:lpstr>
      <vt:lpstr>김치냉장고 회사의 목표 트리 작성</vt:lpstr>
      <vt:lpstr>김치냉장고 회사의 목표 트리 작성</vt:lpstr>
      <vt:lpstr>김치냉장고 회사의 목표 트리 작성</vt:lpstr>
      <vt:lpstr>목표 트리의 예</vt:lpstr>
      <vt:lpstr>가정용 커피포트의 목표 트리 작성</vt:lpstr>
      <vt:lpstr>가정용 커피포트의 목표 트리 작성</vt:lpstr>
      <vt:lpstr>3. 원인-결과 다이어그램과 마인드맵</vt:lpstr>
      <vt:lpstr>원인-결과 다이어그램</vt:lpstr>
      <vt:lpstr>원인-결과 다이어그램의 예</vt:lpstr>
      <vt:lpstr>3.2 마인드맵(Mind map)</vt:lpstr>
      <vt:lpstr>마인드맵의 작성 방법과 요령</vt:lpstr>
      <vt:lpstr>마인드맵의 작성</vt:lpstr>
      <vt:lpstr>마인드맵의 작성</vt:lpstr>
      <vt:lpstr>마인드맵</vt:lpstr>
      <vt:lpstr>3.3 팀워크</vt:lpstr>
      <vt:lpstr>팀워크의 장단점</vt:lpstr>
      <vt:lpstr>(2) 팀워크의 핵심요소와 효율적 팀워크 방안</vt:lpstr>
      <vt:lpstr>효율적인 팀워크를 위한 방안</vt:lpstr>
      <vt:lpstr>회의록 및 팀원 임무 규정 양식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459</cp:revision>
  <dcterms:created xsi:type="dcterms:W3CDTF">2017-01-08T10:05:30Z</dcterms:created>
  <dcterms:modified xsi:type="dcterms:W3CDTF">2017-02-03T06:00:50Z</dcterms:modified>
</cp:coreProperties>
</file>